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89" r:id="rId3"/>
    <p:sldId id="290" r:id="rId4"/>
    <p:sldId id="291" r:id="rId5"/>
    <p:sldId id="292" r:id="rId6"/>
    <p:sldId id="293" r:id="rId7"/>
    <p:sldId id="294" r:id="rId8"/>
    <p:sldId id="295" r:id="rId9"/>
    <p:sldId id="296" r:id="rId10"/>
    <p:sldId id="297" r:id="rId11"/>
    <p:sldId id="298" r:id="rId12"/>
    <p:sldId id="299" r:id="rId13"/>
    <p:sldId id="300" r:id="rId14"/>
    <p:sldId id="301" r:id="rId15"/>
    <p:sldId id="302" r:id="rId16"/>
    <p:sldId id="303" r:id="rId17"/>
    <p:sldId id="304" r:id="rId18"/>
    <p:sldId id="305" r:id="rId19"/>
    <p:sldId id="288" r:id="rId20"/>
  </p:sldIdLst>
  <p:sldSz cx="9906000" cy="6858000" type="A4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12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2" d="100"/>
          <a:sy n="82" d="100"/>
        </p:scale>
        <p:origin x="1368" y="84"/>
      </p:cViewPr>
      <p:guideLst>
        <p:guide orient="horz" pos="2160"/>
        <p:guide pos="312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-5559" y="2059012"/>
            <a:ext cx="9908980" cy="18288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97179" y="2166366"/>
            <a:ext cx="9320647" cy="1739347"/>
          </a:xfrm>
        </p:spPr>
        <p:txBody>
          <a:bodyPr tIns="45720" bIns="45720" anchor="ctr">
            <a:normAutofit/>
          </a:bodyPr>
          <a:lstStyle>
            <a:lvl1pPr algn="ctr">
              <a:lnSpc>
                <a:spcPct val="80000"/>
              </a:lnSpc>
              <a:defRPr sz="6000" spc="0" baseline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38250" y="3970316"/>
            <a:ext cx="7429500" cy="1309255"/>
          </a:xfrm>
        </p:spPr>
        <p:txBody>
          <a:bodyPr>
            <a:normAutofit/>
          </a:bodyPr>
          <a:lstStyle>
            <a:lvl1pPr marL="0" indent="0" algn="ctr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20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37E65A-D0F5-4707-868C-4BE6218E825C}" type="datetimeFigureOut">
              <a:rPr lang="ru-RU" smtClean="0"/>
              <a:t>02.08.2022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0723C3-AD08-42A1-A5FC-26288250A2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704409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37E65A-D0F5-4707-868C-4BE6218E825C}" type="datetimeFigureOut">
              <a:rPr lang="ru-RU" smtClean="0"/>
              <a:t>02.08.2022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0723C3-AD08-42A1-A5FC-26288250A2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921122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328191" y="0"/>
            <a:ext cx="222885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443007" y="609600"/>
            <a:ext cx="1951934" cy="5638800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1037" y="609600"/>
            <a:ext cx="6478299" cy="563880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1038" y="6422856"/>
            <a:ext cx="2228847" cy="365125"/>
          </a:xfrm>
        </p:spPr>
        <p:txBody>
          <a:bodyPr/>
          <a:lstStyle/>
          <a:p>
            <a:fld id="{8C37E65A-D0F5-4707-868C-4BE6218E825C}" type="datetimeFigureOut">
              <a:rPr lang="ru-RU" smtClean="0"/>
              <a:t>02.08.2022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68111" y="6422856"/>
            <a:ext cx="3477231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9353" y="6422856"/>
            <a:ext cx="714804" cy="365125"/>
          </a:xfrm>
        </p:spPr>
        <p:txBody>
          <a:bodyPr/>
          <a:lstStyle/>
          <a:p>
            <a:fld id="{D00723C3-AD08-42A1-A5FC-26288250A2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584525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37E65A-D0F5-4707-868C-4BE6218E825C}" type="datetimeFigureOut">
              <a:rPr lang="ru-RU" smtClean="0"/>
              <a:t>02.08.2022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0723C3-AD08-42A1-A5FC-26288250A2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317964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-5559" y="2059012"/>
            <a:ext cx="9908980" cy="18288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6967" y="2208879"/>
            <a:ext cx="8543925" cy="1676400"/>
          </a:xfrm>
        </p:spPr>
        <p:txBody>
          <a:bodyPr anchor="ctr">
            <a:noAutofit/>
          </a:bodyPr>
          <a:lstStyle>
            <a:lvl1pPr algn="ctr">
              <a:lnSpc>
                <a:spcPct val="80000"/>
              </a:lnSpc>
              <a:defRPr sz="6000" b="0" spc="0" baseline="0">
                <a:solidFill>
                  <a:schemeClr val="bg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967" y="3984401"/>
            <a:ext cx="8543925" cy="1174639"/>
          </a:xfrm>
        </p:spPr>
        <p:txBody>
          <a:bodyPr anchor="t">
            <a:normAutofit/>
          </a:bodyPr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C37E65A-D0F5-4707-868C-4BE6218E825C}" type="datetimeFigureOut">
              <a:rPr lang="ru-RU" smtClean="0"/>
              <a:t>02.08.2022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D00723C3-AD08-42A1-A5FC-26288250A2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5187585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42947" y="2011680"/>
            <a:ext cx="3962400" cy="4206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00650" y="2011680"/>
            <a:ext cx="3962400" cy="4206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37E65A-D0F5-4707-868C-4BE6218E825C}" type="datetimeFigureOut">
              <a:rPr lang="ru-RU" smtClean="0"/>
              <a:t>02.08.2022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0723C3-AD08-42A1-A5FC-26288250A2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280442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42950" y="1913470"/>
            <a:ext cx="3962400" cy="743094"/>
          </a:xfrm>
        </p:spPr>
        <p:txBody>
          <a:bodyPr anchor="ctr">
            <a:norm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42950" y="2656566"/>
            <a:ext cx="3962400" cy="35661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200464" y="1913470"/>
            <a:ext cx="3962400" cy="743094"/>
          </a:xfrm>
        </p:spPr>
        <p:txBody>
          <a:bodyPr anchor="ctr">
            <a:norm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200464" y="2656564"/>
            <a:ext cx="3962400" cy="35661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37E65A-D0F5-4707-868C-4BE6218E825C}" type="datetimeFigureOut">
              <a:rPr lang="ru-RU" smtClean="0"/>
              <a:t>02.08.2022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0723C3-AD08-42A1-A5FC-26288250A2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72634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37E65A-D0F5-4707-868C-4BE6218E825C}" type="datetimeFigureOut">
              <a:rPr lang="ru-RU" smtClean="0"/>
              <a:t>02.08.2022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0723C3-AD08-42A1-A5FC-26288250A2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159354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37E65A-D0F5-4707-868C-4BE6218E825C}" type="datetimeFigureOut">
              <a:rPr lang="ru-RU" smtClean="0"/>
              <a:t>02.08.2022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0723C3-AD08-42A1-A5FC-26288250A2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877724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42950" y="2148840"/>
            <a:ext cx="4953000" cy="38404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83615" y="2147488"/>
            <a:ext cx="2773680" cy="3432319"/>
          </a:xfrm>
        </p:spPr>
        <p:txBody>
          <a:bodyPr>
            <a:normAutofit/>
          </a:bodyPr>
          <a:lstStyle>
            <a:lvl1pPr marL="0" indent="0">
              <a:lnSpc>
                <a:spcPct val="95000"/>
              </a:lnSpc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37E65A-D0F5-4707-868C-4BE6218E825C}" type="datetimeFigureOut">
              <a:rPr lang="ru-RU" smtClean="0"/>
              <a:t>02.08.2022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0723C3-AD08-42A1-A5FC-26288250A2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692118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950" y="2211494"/>
            <a:ext cx="5151120" cy="3840480"/>
          </a:xfrm>
          <a:solidFill>
            <a:schemeClr val="tx2">
              <a:lumMod val="60000"/>
              <a:lumOff val="40000"/>
            </a:schemeClr>
          </a:solidFill>
        </p:spPr>
        <p:txBody>
          <a:bodyPr tIns="365760" anchor="t"/>
          <a:lstStyle>
            <a:lvl1pPr marL="0" indent="0" algn="ctr">
              <a:buNone/>
              <a:defRPr sz="3200">
                <a:solidFill>
                  <a:schemeClr val="tx1">
                    <a:lumMod val="50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75797" y="2150621"/>
            <a:ext cx="2773680" cy="3429000"/>
          </a:xfrm>
        </p:spPr>
        <p:txBody>
          <a:bodyPr>
            <a:normAutofit/>
          </a:bodyPr>
          <a:lstStyle>
            <a:lvl1pPr marL="0" indent="0">
              <a:lnSpc>
                <a:spcPct val="95000"/>
              </a:lnSpc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37E65A-D0F5-4707-868C-4BE6218E825C}" type="datetimeFigureOut">
              <a:rPr lang="ru-RU" smtClean="0"/>
              <a:t>02.08.2022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0723C3-AD08-42A1-A5FC-26288250A2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068183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92" y="176109"/>
            <a:ext cx="9903524" cy="164591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42104" y="284176"/>
            <a:ext cx="8420100" cy="15087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42104" y="2011680"/>
            <a:ext cx="8420100" cy="42062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38354" y="6422856"/>
            <a:ext cx="2811297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l">
              <a:defRPr sz="1050">
                <a:solidFill>
                  <a:schemeClr val="tx1"/>
                </a:solidFill>
              </a:defRPr>
            </a:lvl1pPr>
          </a:lstStyle>
          <a:p>
            <a:fld id="{8C37E65A-D0F5-4707-868C-4BE6218E825C}" type="datetimeFigureOut">
              <a:rPr lang="ru-RU" smtClean="0"/>
              <a:t>02.08.2022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40250" y="6422856"/>
            <a:ext cx="439901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953900" y="6422856"/>
            <a:ext cx="768840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 b="0">
                <a:solidFill>
                  <a:schemeClr val="tx1"/>
                </a:solidFill>
              </a:defRPr>
            </a:lvl1pPr>
          </a:lstStyle>
          <a:p>
            <a:fld id="{D00723C3-AD08-42A1-A5FC-26288250A2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5161402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000" kern="1200" cap="all" baseline="0">
          <a:solidFill>
            <a:schemeClr val="bg2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tx1"/>
        </a:buClr>
        <a:buFont typeface="Wingdings" pitchFamily="2" charset="2"/>
        <a:buChar char="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41148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64008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86868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09728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2846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4718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629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18062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s://monrt.rtyva.ru/" TargetMode="External"/><Relationship Id="rId7" Type="http://schemas.openxmlformats.org/officeDocument/2006/relationships/image" Target="../media/image6.png"/><Relationship Id="rId2" Type="http://schemas.openxmlformats.org/officeDocument/2006/relationships/hyperlink" Target="mailto:vospitotdel@rtyva.ru" TargetMode="External"/><Relationship Id="rId1" Type="http://schemas.openxmlformats.org/officeDocument/2006/relationships/slideLayout" Target="../slideLayouts/slideLayout7.xml"/><Relationship Id="rId6" Type="http://schemas.microsoft.com/office/2007/relationships/hdphoto" Target="../media/hdphoto2.wdp"/><Relationship Id="rId5" Type="http://schemas.openxmlformats.org/officeDocument/2006/relationships/image" Target="../media/image8.png"/><Relationship Id="rId4" Type="http://schemas.openxmlformats.org/officeDocument/2006/relationships/hyperlink" Target="https://vk.com/minobr_rt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5CAE272F-8DBA-46C4-B844-1A16D9888ED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004" t="1985" r="9455" b="86260"/>
          <a:stretch/>
        </p:blipFill>
        <p:spPr>
          <a:xfrm>
            <a:off x="0" y="-30537"/>
            <a:ext cx="9924542" cy="6858000"/>
          </a:xfrm>
          <a:prstGeom prst="rect">
            <a:avLst/>
          </a:prstGeom>
        </p:spPr>
      </p:pic>
      <p:pic>
        <p:nvPicPr>
          <p:cNvPr id="1026" name="Picture 2">
            <a:extLst>
              <a:ext uri="{FF2B5EF4-FFF2-40B4-BE49-F238E27FC236}">
                <a16:creationId xmlns:a16="http://schemas.microsoft.com/office/drawing/2014/main" id="{11592015-15AC-4F5C-8968-0BCC089A5AA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1662" y="3429000"/>
            <a:ext cx="5200284" cy="31788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01965C1E-D469-430E-B3B1-940C4B2EC89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004" t="1985" r="9455" b="86260"/>
          <a:stretch/>
        </p:blipFill>
        <p:spPr>
          <a:xfrm>
            <a:off x="-18542" y="2115848"/>
            <a:ext cx="9943084" cy="1612483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07E853B-C574-4E24-92D8-FB4C31D548E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92676" y="2115220"/>
            <a:ext cx="9320647" cy="1613111"/>
          </a:xfrm>
        </p:spPr>
        <p:txBody>
          <a:bodyPr>
            <a:noAutofit/>
          </a:bodyPr>
          <a:lstStyle/>
          <a:p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«Внедрение и методическое обеспечение рабочих программ воспитания </a:t>
            </a:r>
            <a:b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образовательных организациях </a:t>
            </a:r>
            <a:b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 учетом обновлений и дополнений 2022 г.»</a:t>
            </a:r>
          </a:p>
        </p:txBody>
      </p:sp>
      <p:sp>
        <p:nvSpPr>
          <p:cNvPr id="4" name="Подзаголовок 2">
            <a:extLst>
              <a:ext uri="{FF2B5EF4-FFF2-40B4-BE49-F238E27FC236}">
                <a16:creationId xmlns:a16="http://schemas.microsoft.com/office/drawing/2014/main" id="{211223A4-0DB3-4BC7-93DC-A83A886956CC}"/>
              </a:ext>
            </a:extLst>
          </p:cNvPr>
          <p:cNvSpPr txBox="1">
            <a:spLocks/>
          </p:cNvSpPr>
          <p:nvPr/>
        </p:nvSpPr>
        <p:spPr>
          <a:xfrm>
            <a:off x="1676400" y="144164"/>
            <a:ext cx="7508630" cy="791784"/>
          </a:xfrm>
          <a:prstGeom prst="rect">
            <a:avLst/>
          </a:prstGeom>
        </p:spPr>
        <p:txBody>
          <a:bodyPr vert="horz" lIns="91440" tIns="45720" rIns="91440" bIns="45720" rtlCol="0">
            <a:normAutofit fontScale="70000" lnSpcReduction="2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Министерство образования Республики Тыва</a:t>
            </a:r>
          </a:p>
          <a:p>
            <a:pPr algn="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ГБОУДО РТ «Республиканский центр развития дополнительного образования»</a:t>
            </a:r>
          </a:p>
        </p:txBody>
      </p:sp>
      <p:pic>
        <p:nvPicPr>
          <p:cNvPr id="1030" name="Picture 6">
            <a:extLst>
              <a:ext uri="{FF2B5EF4-FFF2-40B4-BE49-F238E27FC236}">
                <a16:creationId xmlns:a16="http://schemas.microsoft.com/office/drawing/2014/main" id="{67625822-A2B4-4B46-A3CB-77533536886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67"/>
          <a:stretch/>
        </p:blipFill>
        <p:spPr bwMode="auto">
          <a:xfrm>
            <a:off x="-1" y="3889261"/>
            <a:ext cx="5175447" cy="29687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>
            <a:extLst>
              <a:ext uri="{FF2B5EF4-FFF2-40B4-BE49-F238E27FC236}">
                <a16:creationId xmlns:a16="http://schemas.microsoft.com/office/drawing/2014/main" id="{17CC45A8-FA04-46B1-925A-7FF2A82161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23280" y="4031986"/>
            <a:ext cx="1691365" cy="27614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6" descr="C:\Program Files\Progaramm and failes\ООО\PNG_prozrachnyiy-01-2-600x800.png">
            <a:extLst>
              <a:ext uri="{FF2B5EF4-FFF2-40B4-BE49-F238E27FC236}">
                <a16:creationId xmlns:a16="http://schemas.microsoft.com/office/drawing/2014/main" id="{ECE144B9-F1C8-435F-A4E1-2EB4048AB3B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803" r="25443" b="27837"/>
          <a:stretch/>
        </p:blipFill>
        <p:spPr bwMode="auto">
          <a:xfrm>
            <a:off x="7084969" y="3082695"/>
            <a:ext cx="1133375" cy="23211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1E02B59F-E940-4583-97B4-34B94297E97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089" b="98730" l="1040" r="98900">
                        <a14:foregroundMark x1="48620" y1="1533" x2="50280" y2="91208"/>
                        <a14:foregroundMark x1="50280" y1="91208" x2="52800" y2="96431"/>
                        <a14:foregroundMark x1="59680" y1="3650" x2="27540" y2="95362"/>
                        <a14:foregroundMark x1="27540" y1="95362" x2="27540" y2="95362"/>
                        <a14:foregroundMark x1="65520" y1="5747" x2="72620" y2="24884"/>
                        <a14:foregroundMark x1="72620" y1="24884" x2="72620" y2="24884"/>
                        <a14:foregroundMark x1="98080" y1="36035" x2="91180" y2="44041"/>
                        <a14:foregroundMark x1="91180" y1="44041" x2="91180" y2="44041"/>
                        <a14:foregroundMark x1="32140" y1="7421" x2="33380" y2="19218"/>
                        <a14:foregroundMark x1="33380" y1="19218" x2="33380" y2="19218"/>
                        <a14:foregroundMark x1="9600" y1="23634" x2="16480" y2="32890"/>
                        <a14:foregroundMark x1="16480" y1="32890" x2="16480" y2="32890"/>
                        <a14:foregroundMark x1="7720" y1="36681" x2="8760" y2="51603"/>
                        <a14:foregroundMark x1="8760" y1="51603" x2="8760" y2="51603"/>
                        <a14:foregroundMark x1="29000" y1="76427" x2="67400" y2="74652"/>
                        <a14:foregroundMark x1="67400" y1="74652" x2="67200" y2="75378"/>
                        <a14:foregroundMark x1="86800" y1="20266" x2="94520" y2="44041"/>
                        <a14:foregroundMark x1="94520" y1="44041" x2="94520" y2="44041"/>
                        <a14:foregroundMark x1="35900" y1="5525" x2="36720" y2="10587"/>
                        <a14:foregroundMark x1="7100" y1="38778" x2="7920" y2="54769"/>
                        <a14:foregroundMark x1="7920" y1="54769" x2="7920" y2="54769"/>
                        <a14:foregroundMark x1="66780" y1="49708" x2="36720" y2="58964"/>
                        <a14:foregroundMark x1="38820" y1="56241" x2="59680" y2="51825"/>
                        <a14:foregroundMark x1="59680" y1="51825" x2="59680" y2="51825"/>
                        <a14:foregroundMark x1="68240" y1="43819" x2="59880" y2="54769"/>
                        <a14:foregroundMark x1="59880" y1="54769" x2="59880" y2="54769"/>
                        <a14:foregroundMark x1="5000" y1="29946" x2="1660" y2="38980"/>
                        <a14:foregroundMark x1="1660" y1="38980" x2="1660" y2="38980"/>
                        <a14:foregroundMark x1="4180" y1="41520" x2="5840" y2="58137"/>
                        <a14:foregroundMark x1="5840" y1="58137" x2="5840" y2="58137"/>
                        <a14:foregroundMark x1="8560" y1="63602" x2="12100" y2="75378"/>
                        <a14:foregroundMark x1="12100" y1="75378" x2="12100" y2="75378"/>
                        <a14:foregroundMark x1="23160" y1="67393" x2="26300" y2="78968"/>
                        <a14:foregroundMark x1="26300" y1="78968" x2="26300" y2="78968"/>
                        <a14:foregroundMark x1="96400" y1="48659" x2="90780" y2="66767"/>
                        <a14:foregroundMark x1="90780" y1="66767" x2="90780" y2="66767"/>
                        <a14:foregroundMark x1="94740" y1="56665" x2="89720" y2="72232"/>
                        <a14:foregroundMark x1="89720" y1="72232" x2="89720" y2="72232"/>
                        <a14:foregroundMark x1="72820" y1="78746" x2="37760" y2="80016"/>
                        <a14:foregroundMark x1="37760" y1="80016" x2="37760" y2="80016"/>
                        <a14:foregroundMark x1="67820" y1="94112" x2="41100" y2="93063"/>
                        <a14:foregroundMark x1="15020" y1="73079" x2="20240" y2="91793"/>
                        <a14:foregroundMark x1="20240" y1="91793" x2="20240" y2="91793"/>
                        <a14:foregroundMark x1="41320" y1="78544" x2="60100" y2="78322"/>
                        <a14:foregroundMark x1="60100" y1="78322" x2="60100" y2="78322"/>
                        <a14:foregroundMark x1="69900" y1="81912" x2="57600" y2="80641"/>
                        <a14:foregroundMark x1="57600" y1="80641" x2="57600" y2="80641"/>
                        <a14:foregroundMark x1="66780" y1="83384" x2="65100" y2="79391"/>
                        <a14:foregroundMark x1="29000" y1="17746" x2="20860" y2="21940"/>
                        <a14:foregroundMark x1="20860" y1="21940" x2="20860" y2="21940"/>
                        <a14:foregroundMark x1="30680" y1="15628" x2="15240" y2="24682"/>
                        <a14:foregroundMark x1="15240" y1="24682" x2="15240" y2="24682"/>
                        <a14:foregroundMark x1="84300" y1="78544" x2="83880" y2="89272"/>
                        <a14:foregroundMark x1="73660" y1="75378" x2="72620" y2="82738"/>
                        <a14:foregroundMark x1="73460" y1="74330" x2="76380" y2="85057"/>
                        <a14:foregroundMark x1="76380" y1="85057" x2="76380" y2="85057"/>
                        <a14:foregroundMark x1="73660" y1="21738" x2="66740" y2="30450"/>
                        <a14:foregroundMark x1="66740" y1="30450" x2="63640" y2="32244"/>
                        <a14:foregroundMark x1="68020" y1="19843" x2="78660" y2="26780"/>
                        <a14:foregroundMark x1="27760" y1="12059" x2="26080" y2="16677"/>
                        <a14:foregroundMark x1="9180" y1="57713" x2="13360" y2="68441"/>
                        <a14:foregroundMark x1="11260" y1="78121" x2="17120" y2="85904"/>
                        <a14:foregroundMark x1="12940" y1="82960" x2="17940" y2="91168"/>
                        <a14:foregroundMark x1="9400" y1="71385" x2="11060" y2="76225"/>
                        <a14:foregroundMark x1="43620" y1="73483" x2="54880" y2="72656"/>
                        <a14:foregroundMark x1="17740" y1="18996" x2="11940" y2="25610"/>
                        <a14:foregroundMark x1="11940" y1="25610" x2="10020" y2="30571"/>
                        <a14:foregroundMark x1="44020" y1="1956" x2="36720" y2="6372"/>
                        <a14:foregroundMark x1="36720" y1="6372" x2="33380" y2="6796"/>
                        <a14:foregroundMark x1="46960" y1="6372" x2="38400" y2="7643"/>
                        <a14:foregroundMark x1="44660" y1="4699" x2="53120" y2="4396"/>
                        <a14:foregroundMark x1="53120" y1="4396" x2="65320" y2="9962"/>
                        <a14:foregroundMark x1="47780" y1="1533" x2="63640" y2="6171"/>
                        <a14:foregroundMark x1="68860" y1="8469" x2="75740" y2="17746"/>
                        <a14:foregroundMark x1="76580" y1="16677" x2="76380" y2="37729"/>
                        <a14:foregroundMark x1="67200" y1="42771" x2="54260" y2="49506"/>
                        <a14:foregroundMark x1="54260" y1="49506" x2="54260" y2="49506"/>
                        <a14:foregroundMark x1="20440" y1="17524" x2="11480" y2="22363"/>
                        <a14:foregroundMark x1="29840" y1="13309" x2="29000" y2="15003"/>
                        <a14:foregroundMark x1="52160" y1="1109" x2="61340" y2="4900"/>
                        <a14:foregroundMark x1="79080" y1="18996" x2="85340" y2="22162"/>
                        <a14:foregroundMark x1="91600" y1="27627" x2="95160" y2="33938"/>
                        <a14:foregroundMark x1="98900" y1="41722" x2="97040" y2="42146"/>
                        <a14:foregroundMark x1="93480" y1="50353" x2="87440" y2="67393"/>
                        <a14:foregroundMark x1="86600" y1="70538" x2="85980" y2="75600"/>
                        <a14:foregroundMark x1="78660" y1="17322" x2="90560" y2="24057"/>
                        <a14:foregroundMark x1="78880" y1="23835" x2="82840" y2="24461"/>
                        <a14:foregroundMark x1="72820" y1="44041" x2="53220" y2="41299"/>
                        <a14:foregroundMark x1="55080" y1="34140" x2="52800" y2="54890"/>
                        <a14:foregroundMark x1="52800" y1="54890" x2="54680" y2="58560"/>
                        <a14:foregroundMark x1="40280" y1="52874" x2="34640" y2="60032"/>
                        <a14:foregroundMark x1="7520" y1="34785" x2="5420" y2="43819"/>
                        <a14:foregroundMark x1="6680" y1="27001" x2="6640" y2="35531"/>
                        <a14:foregroundMark x1="6640" y1="35531" x2="2000" y2="42690"/>
                        <a14:foregroundMark x1="2000" y1="42690" x2="1460" y2="42993"/>
                        <a14:foregroundMark x1="1040" y1="46138" x2="8100" y2="62049"/>
                        <a14:foregroundMark x1="8100" y1="62049" x2="9400" y2="63803"/>
                        <a14:foregroundMark x1="22320" y1="66546" x2="29220" y2="70538"/>
                        <a14:foregroundMark x1="29220" y1="70538" x2="29420" y2="70760"/>
                        <a14:foregroundMark x1="78460" y1="66767" x2="72620" y2="72434"/>
                        <a14:foregroundMark x1="68860" y1="84432" x2="62800" y2="83384"/>
                        <a14:foregroundMark x1="69900" y1="70115" x2="72000" y2="72232"/>
                        <a14:foregroundMark x1="72820" y1="69712" x2="69480" y2="70538"/>
                        <a14:foregroundMark x1="74920" y1="42347" x2="77200" y2="44868"/>
                        <a14:foregroundMark x1="88900" y1="70337" x2="86800" y2="78121"/>
                        <a14:foregroundMark x1="80340" y1="89272" x2="73280" y2="93103"/>
                        <a14:foregroundMark x1="73280" y1="93103" x2="60720" y2="96431"/>
                        <a14:foregroundMark x1="62800" y1="98730" x2="59880" y2="97479"/>
                        <a14:foregroundMark x1="46540" y1="95785" x2="35680" y2="96854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185030" y="94278"/>
            <a:ext cx="629457" cy="624295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94E0581F-A452-4E72-9768-EB8917FEF486}"/>
              </a:ext>
            </a:extLst>
          </p:cNvPr>
          <p:cNvSpPr txBox="1"/>
          <p:nvPr/>
        </p:nvSpPr>
        <p:spPr>
          <a:xfrm>
            <a:off x="414373" y="1494827"/>
            <a:ext cx="9085385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800" b="1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Республиканский обучающий семинар-практикум</a:t>
            </a: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Подзаголовок 2">
            <a:extLst>
              <a:ext uri="{FF2B5EF4-FFF2-40B4-BE49-F238E27FC236}">
                <a16:creationId xmlns:a16="http://schemas.microsoft.com/office/drawing/2014/main" id="{610FC3C6-D199-4BA8-8E69-220FF266E103}"/>
              </a:ext>
            </a:extLst>
          </p:cNvPr>
          <p:cNvSpPr txBox="1">
            <a:spLocks/>
          </p:cNvSpPr>
          <p:nvPr/>
        </p:nvSpPr>
        <p:spPr>
          <a:xfrm>
            <a:off x="6553200" y="5517265"/>
            <a:ext cx="2309447" cy="465808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1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3-5 августа 2022 г. </a:t>
            </a:r>
          </a:p>
          <a:p>
            <a:endParaRPr lang="ru-RU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3279765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3EB35A85-7D65-4F41-812E-5D8E91B4664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004" t="1985" r="9455" b="86260"/>
          <a:stretch/>
        </p:blipFill>
        <p:spPr>
          <a:xfrm>
            <a:off x="0" y="-30537"/>
            <a:ext cx="9924542" cy="6858000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2E96DD2F-0AE3-40E8-9172-1A979BA9EE7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004" t="1985" r="9455" b="86260"/>
          <a:stretch/>
        </p:blipFill>
        <p:spPr>
          <a:xfrm>
            <a:off x="-12682" y="145559"/>
            <a:ext cx="9943084" cy="757119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A2F74AF-1FBC-4264-812A-B50B7B582A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9292" y="214868"/>
            <a:ext cx="9706708" cy="687810"/>
          </a:xfrm>
        </p:spPr>
        <p:txBody>
          <a:bodyPr>
            <a:normAutofit fontScale="90000"/>
          </a:bodyPr>
          <a:lstStyle/>
          <a:p>
            <a:r>
              <a:rPr lang="ru-RU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СОДЕРЖАТЕЛЬНая</a:t>
            </a:r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часть.</a:t>
            </a:r>
            <a:b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Уклад общеобразовательной организации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5B235C7-93C1-4571-AABA-811F459216D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5330" y="994844"/>
            <a:ext cx="9613882" cy="5832619"/>
          </a:xfrm>
        </p:spPr>
        <p:txBody>
          <a:bodyPr>
            <a:noAutofit/>
          </a:bodyPr>
          <a:lstStyle/>
          <a:p>
            <a:pPr marL="0" indent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3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 особенности уклада ОО. Уклад задаёт порядок жизни общеобразовательной организации и аккумулирует ключевые характеристики, определяющие особенности воспитательного процесса. Уклад ОО удерживает ценности, принципы, нравственную культуру взаимоотношений, традиции воспитания, в основе которых лежат российские базовые ценности, определяет условия и средства воспитания, отражающие самобытный облик ОО и её репутацию в окружающем образовательном пространстве, социуме.</a:t>
            </a: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Примерный перечень характеристик для описания уклада общеобразовательной организации:</a:t>
            </a: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3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местоположение и социокультурное окружение (местное, региональное), историко-культурная, этнокультурная, конфессиональная специфика населения местности, включённость в историко-культурный контекст территории;</a:t>
            </a: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3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основные вехи истории ОО, выдающиеся деятели в её истории;</a:t>
            </a: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3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«миссия» ОО в самосознании её педагогического коллектива;</a:t>
            </a: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3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организационно-правовая форма, наличие разных уровней общего образования, направленность образовательных программ</a:t>
            </a:r>
            <a:r>
              <a:rPr lang="en-US" sz="13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др.;</a:t>
            </a: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3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контингент обучающихся, их семей, его социально-культурные, этнокультурные, конфессиональные и иные особенности, состав (стабильный или нет), наличие и состав обучающихся с особыми образовательными потребностями, с ОВЗ, находящихся в </a:t>
            </a:r>
            <a:r>
              <a:rPr lang="ru-RU" sz="13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ТЖСи</a:t>
            </a:r>
            <a:r>
              <a:rPr lang="ru-RU" sz="13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др.;</a:t>
            </a: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3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социальные партнёры ОО, их роль, возможности в развитии, совершенствовании условий воспитания, воспитательной деятельности;</a:t>
            </a: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3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наиболее значимые традиционные дела, события, мероприятия в ОО, составляющие основу воспитательной системы;</a:t>
            </a: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3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значимые для воспитания проекты и программы, в которых ОО уже участвует или планирует участвовать (федеральные, региональные, муниципальные, международные, сетевые и др.), включённые в систему воспитательной деятельности или запланированные;</a:t>
            </a: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3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наличие учебных курсов, предметов, практик гражданской, духовно-нравственной, социокультурной, экологической и т.д. воспитательной направленности, в том числе включённых в учебные планы по решению участников образовательных отношений, подобных авторских курсов, программ, самостоятельно разработанных и реализуемых педагогами общеобразовательной организации;</a:t>
            </a: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3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наличие реализуемых инновационных, опережающих, перспективных воспитательных практик, определяющих «уникальность» ОО, результаты их реализации, трансляции в системе образования;</a:t>
            </a: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3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наличие существенных проблемных зон, дефицитов, препятствий в воспитательной деятельности и решения этих проблем, отсутствующие или недостаточно выраженные в массовой практике.</a:t>
            </a:r>
          </a:p>
        </p:txBody>
      </p:sp>
    </p:spTree>
    <p:extLst>
      <p:ext uri="{BB962C8B-B14F-4D97-AF65-F5344CB8AC3E}">
        <p14:creationId xmlns:p14="http://schemas.microsoft.com/office/powerpoint/2010/main" val="252666913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3EB35A85-7D65-4F41-812E-5D8E91B4664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004" t="1985" r="9455" b="86260"/>
          <a:stretch/>
        </p:blipFill>
        <p:spPr>
          <a:xfrm>
            <a:off x="0" y="-30537"/>
            <a:ext cx="9924542" cy="6858000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2E96DD2F-0AE3-40E8-9172-1A979BA9EE7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004" t="1985" r="9455" b="86260"/>
          <a:stretch/>
        </p:blipFill>
        <p:spPr>
          <a:xfrm>
            <a:off x="-12682" y="145559"/>
            <a:ext cx="9943084" cy="757119"/>
          </a:xfrm>
          <a:prstGeom prst="rect">
            <a:avLst/>
          </a:prstGeom>
        </p:spPr>
      </p:pic>
      <p:sp>
        <p:nvSpPr>
          <p:cNvPr id="3" name="Объект 2">
            <a:extLst>
              <a:ext uri="{FF2B5EF4-FFF2-40B4-BE49-F238E27FC236}">
                <a16:creationId xmlns:a16="http://schemas.microsoft.com/office/drawing/2014/main" id="{05B235C7-93C1-4571-AABA-811F459216D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5330" y="994844"/>
            <a:ext cx="9613882" cy="5740453"/>
          </a:xfrm>
        </p:spPr>
        <p:txBody>
          <a:bodyPr>
            <a:noAutofit/>
          </a:bodyPr>
          <a:lstStyle/>
          <a:p>
            <a:pPr marL="0" indent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Школьный урок;</a:t>
            </a: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800" kern="0" dirty="0">
                <a:effectLst/>
                <a:latin typeface="Times New Roman" panose="02020603050405020304" pitchFamily="18" charset="0"/>
                <a:ea typeface="Trebuchet MS" panose="020B0603020202020204" pitchFamily="34" charset="0"/>
                <a:cs typeface="Times New Roman" panose="02020603050405020304" pitchFamily="18" charset="0"/>
              </a:rPr>
              <a:t>- Внеурочная</a:t>
            </a:r>
            <a:r>
              <a:rPr lang="ru-RU" sz="2800" kern="0" spc="70" dirty="0">
                <a:effectLst/>
                <a:latin typeface="Times New Roman" panose="02020603050405020304" pitchFamily="18" charset="0"/>
                <a:ea typeface="Trebuchet MS" panose="020B0603020202020204" pitchFamily="34" charset="0"/>
                <a:cs typeface="Times New Roman" panose="02020603050405020304" pitchFamily="18" charset="0"/>
              </a:rPr>
              <a:t> </a:t>
            </a:r>
            <a:r>
              <a:rPr lang="ru-RU" sz="2800" kern="0" spc="-10" dirty="0">
                <a:effectLst/>
                <a:latin typeface="Times New Roman" panose="02020603050405020304" pitchFamily="18" charset="0"/>
                <a:ea typeface="Trebuchet MS" panose="020B0603020202020204" pitchFamily="34" charset="0"/>
                <a:cs typeface="Times New Roman" panose="02020603050405020304" pitchFamily="18" charset="0"/>
              </a:rPr>
              <a:t>деятельность;</a:t>
            </a:r>
            <a:endParaRPr lang="ru-RU" sz="2800" kern="0" dirty="0">
              <a:effectLst/>
              <a:latin typeface="Times New Roman" panose="02020603050405020304" pitchFamily="18" charset="0"/>
              <a:ea typeface="Trebuchet MS" panose="020B0603020202020204" pitchFamily="34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Основные школьные дела;</a:t>
            </a: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800" kern="0" dirty="0">
                <a:effectLst/>
                <a:latin typeface="Times New Roman" panose="02020603050405020304" pitchFamily="18" charset="0"/>
                <a:ea typeface="Trebuchet MS" panose="020B0603020202020204" pitchFamily="34" charset="0"/>
                <a:cs typeface="Times New Roman" panose="02020603050405020304" pitchFamily="18" charset="0"/>
              </a:rPr>
              <a:t>- Классное</a:t>
            </a:r>
            <a:r>
              <a:rPr lang="ru-RU" sz="2800" kern="0" spc="-5" dirty="0">
                <a:effectLst/>
                <a:latin typeface="Times New Roman" panose="02020603050405020304" pitchFamily="18" charset="0"/>
                <a:ea typeface="Trebuchet MS" panose="020B0603020202020204" pitchFamily="34" charset="0"/>
                <a:cs typeface="Times New Roman" panose="02020603050405020304" pitchFamily="18" charset="0"/>
              </a:rPr>
              <a:t> </a:t>
            </a:r>
            <a:r>
              <a:rPr lang="ru-RU" sz="2800" kern="0" spc="-10" dirty="0">
                <a:effectLst/>
                <a:latin typeface="Times New Roman" panose="02020603050405020304" pitchFamily="18" charset="0"/>
                <a:ea typeface="Trebuchet MS" panose="020B0603020202020204" pitchFamily="34" charset="0"/>
                <a:cs typeface="Times New Roman" panose="02020603050405020304" pitchFamily="18" charset="0"/>
              </a:rPr>
              <a:t>руководство;</a:t>
            </a: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800" kern="0" dirty="0">
                <a:effectLst/>
                <a:latin typeface="Times New Roman" panose="02020603050405020304" pitchFamily="18" charset="0"/>
                <a:ea typeface="Trebuchet MS" panose="020B0603020202020204" pitchFamily="34" charset="0"/>
                <a:cs typeface="Times New Roman" panose="02020603050405020304" pitchFamily="18" charset="0"/>
              </a:rPr>
              <a:t>- Внешкольные</a:t>
            </a:r>
            <a:r>
              <a:rPr lang="ru-RU" sz="2800" kern="0" spc="-20" dirty="0">
                <a:effectLst/>
                <a:latin typeface="Times New Roman" panose="02020603050405020304" pitchFamily="18" charset="0"/>
                <a:ea typeface="Trebuchet MS" panose="020B0603020202020204" pitchFamily="34" charset="0"/>
                <a:cs typeface="Times New Roman" panose="02020603050405020304" pitchFamily="18" charset="0"/>
              </a:rPr>
              <a:t> </a:t>
            </a:r>
            <a:r>
              <a:rPr lang="ru-RU" sz="2800" kern="0" spc="-10" dirty="0">
                <a:effectLst/>
                <a:latin typeface="Times New Roman" panose="02020603050405020304" pitchFamily="18" charset="0"/>
                <a:ea typeface="Trebuchet MS" panose="020B0603020202020204" pitchFamily="34" charset="0"/>
                <a:cs typeface="Times New Roman" panose="02020603050405020304" pitchFamily="18" charset="0"/>
              </a:rPr>
              <a:t>мероприятия;</a:t>
            </a:r>
            <a:endParaRPr lang="ru-RU" sz="2800" kern="0" dirty="0">
              <a:effectLst/>
              <a:latin typeface="Times New Roman" panose="02020603050405020304" pitchFamily="18" charset="0"/>
              <a:ea typeface="Trebuchet MS" panose="020B0603020202020204" pitchFamily="34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800" kern="0" dirty="0">
                <a:effectLst/>
                <a:latin typeface="Times New Roman" panose="02020603050405020304" pitchFamily="18" charset="0"/>
                <a:ea typeface="Trebuchet MS" panose="020B0603020202020204" pitchFamily="34" charset="0"/>
                <a:cs typeface="Times New Roman" panose="02020603050405020304" pitchFamily="18" charset="0"/>
              </a:rPr>
              <a:t>- Организация</a:t>
            </a:r>
            <a:r>
              <a:rPr lang="ru-RU" sz="2800" kern="0" spc="105" dirty="0">
                <a:effectLst/>
                <a:latin typeface="Times New Roman" panose="02020603050405020304" pitchFamily="18" charset="0"/>
                <a:ea typeface="Trebuchet MS" panose="020B0603020202020204" pitchFamily="34" charset="0"/>
                <a:cs typeface="Times New Roman" panose="02020603050405020304" pitchFamily="18" charset="0"/>
              </a:rPr>
              <a:t> </a:t>
            </a:r>
            <a:r>
              <a:rPr lang="ru-RU" sz="2800" kern="0" dirty="0">
                <a:effectLst/>
                <a:latin typeface="Times New Roman" panose="02020603050405020304" pitchFamily="18" charset="0"/>
                <a:ea typeface="Trebuchet MS" panose="020B0603020202020204" pitchFamily="34" charset="0"/>
                <a:cs typeface="Times New Roman" panose="02020603050405020304" pitchFamily="18" charset="0"/>
              </a:rPr>
              <a:t>предметно-пространственной</a:t>
            </a:r>
            <a:r>
              <a:rPr lang="ru-RU" sz="2800" kern="0" spc="110" dirty="0">
                <a:effectLst/>
                <a:latin typeface="Times New Roman" panose="02020603050405020304" pitchFamily="18" charset="0"/>
                <a:ea typeface="Trebuchet MS" panose="020B0603020202020204" pitchFamily="34" charset="0"/>
                <a:cs typeface="Times New Roman" panose="02020603050405020304" pitchFamily="18" charset="0"/>
              </a:rPr>
              <a:t> </a:t>
            </a:r>
            <a:r>
              <a:rPr lang="ru-RU" sz="2800" kern="0" spc="-10" dirty="0">
                <a:effectLst/>
                <a:latin typeface="Times New Roman" panose="02020603050405020304" pitchFamily="18" charset="0"/>
                <a:ea typeface="Trebuchet MS" panose="020B0603020202020204" pitchFamily="34" charset="0"/>
                <a:cs typeface="Times New Roman" panose="02020603050405020304" pitchFamily="18" charset="0"/>
              </a:rPr>
              <a:t>среды;</a:t>
            </a:r>
            <a:endParaRPr lang="ru-RU" sz="2800" kern="0" dirty="0">
              <a:effectLst/>
              <a:latin typeface="Times New Roman" panose="02020603050405020304" pitchFamily="18" charset="0"/>
              <a:ea typeface="Trebuchet MS" panose="020B0603020202020204" pitchFamily="34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800" kern="0" dirty="0">
                <a:effectLst/>
                <a:latin typeface="Times New Roman" panose="02020603050405020304" pitchFamily="18" charset="0"/>
                <a:ea typeface="Trebuchet MS" panose="020B0603020202020204" pitchFamily="34" charset="0"/>
                <a:cs typeface="Times New Roman" panose="02020603050405020304" pitchFamily="18" charset="0"/>
              </a:rPr>
              <a:t>- Взаимодействие</a:t>
            </a:r>
            <a:r>
              <a:rPr lang="ru-RU" sz="2800" kern="0" spc="250" dirty="0">
                <a:effectLst/>
                <a:latin typeface="Times New Roman" panose="02020603050405020304" pitchFamily="18" charset="0"/>
                <a:ea typeface="Trebuchet MS" panose="020B0603020202020204" pitchFamily="34" charset="0"/>
                <a:cs typeface="Times New Roman" panose="02020603050405020304" pitchFamily="18" charset="0"/>
              </a:rPr>
              <a:t> </a:t>
            </a:r>
            <a:r>
              <a:rPr lang="ru-RU" sz="2800" kern="0" dirty="0">
                <a:effectLst/>
                <a:latin typeface="Times New Roman" panose="02020603050405020304" pitchFamily="18" charset="0"/>
                <a:ea typeface="Trebuchet MS" panose="020B0603020202020204" pitchFamily="34" charset="0"/>
                <a:cs typeface="Times New Roman" panose="02020603050405020304" pitchFamily="18" charset="0"/>
              </a:rPr>
              <a:t>с</a:t>
            </a:r>
            <a:r>
              <a:rPr lang="ru-RU" sz="2800" kern="0" spc="255" dirty="0">
                <a:effectLst/>
                <a:latin typeface="Times New Roman" panose="02020603050405020304" pitchFamily="18" charset="0"/>
                <a:ea typeface="Trebuchet MS" panose="020B0603020202020204" pitchFamily="34" charset="0"/>
                <a:cs typeface="Times New Roman" panose="02020603050405020304" pitchFamily="18" charset="0"/>
              </a:rPr>
              <a:t> </a:t>
            </a:r>
            <a:r>
              <a:rPr lang="ru-RU" sz="2800" kern="0" dirty="0">
                <a:effectLst/>
                <a:latin typeface="Times New Roman" panose="02020603050405020304" pitchFamily="18" charset="0"/>
                <a:ea typeface="Trebuchet MS" panose="020B0603020202020204" pitchFamily="34" charset="0"/>
                <a:cs typeface="Times New Roman" panose="02020603050405020304" pitchFamily="18" charset="0"/>
              </a:rPr>
              <a:t>родителями</a:t>
            </a:r>
            <a:r>
              <a:rPr lang="ru-RU" sz="2800" kern="0" spc="255" dirty="0">
                <a:effectLst/>
                <a:latin typeface="Times New Roman" panose="02020603050405020304" pitchFamily="18" charset="0"/>
                <a:ea typeface="Trebuchet MS" panose="020B0603020202020204" pitchFamily="34" charset="0"/>
                <a:cs typeface="Times New Roman" panose="02020603050405020304" pitchFamily="18" charset="0"/>
              </a:rPr>
              <a:t> </a:t>
            </a:r>
            <a:r>
              <a:rPr lang="ru-RU" sz="2800" kern="0" dirty="0">
                <a:effectLst/>
                <a:latin typeface="Times New Roman" panose="02020603050405020304" pitchFamily="18" charset="0"/>
                <a:ea typeface="Trebuchet MS" panose="020B0603020202020204" pitchFamily="34" charset="0"/>
                <a:cs typeface="Times New Roman" panose="02020603050405020304" pitchFamily="18" charset="0"/>
              </a:rPr>
              <a:t>(законными</a:t>
            </a:r>
            <a:r>
              <a:rPr lang="ru-RU" sz="2800" kern="0" spc="255" dirty="0">
                <a:effectLst/>
                <a:latin typeface="Times New Roman" panose="02020603050405020304" pitchFamily="18" charset="0"/>
                <a:ea typeface="Trebuchet MS" panose="020B0603020202020204" pitchFamily="34" charset="0"/>
                <a:cs typeface="Times New Roman" panose="02020603050405020304" pitchFamily="18" charset="0"/>
              </a:rPr>
              <a:t> </a:t>
            </a:r>
            <a:r>
              <a:rPr lang="ru-RU" sz="2800" kern="0" spc="-10" dirty="0">
                <a:effectLst/>
                <a:latin typeface="Times New Roman" panose="02020603050405020304" pitchFamily="18" charset="0"/>
                <a:ea typeface="Trebuchet MS" panose="020B0603020202020204" pitchFamily="34" charset="0"/>
                <a:cs typeface="Times New Roman" panose="02020603050405020304" pitchFamily="18" charset="0"/>
              </a:rPr>
              <a:t>представителями);</a:t>
            </a:r>
            <a:endParaRPr lang="ru-RU" sz="2800" kern="0" dirty="0">
              <a:effectLst/>
              <a:latin typeface="Times New Roman" panose="02020603050405020304" pitchFamily="18" charset="0"/>
              <a:ea typeface="Trebuchet MS" panose="020B0603020202020204" pitchFamily="34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800" kern="0" spc="-10" dirty="0">
                <a:effectLst/>
                <a:latin typeface="Times New Roman" panose="02020603050405020304" pitchFamily="18" charset="0"/>
                <a:ea typeface="Trebuchet MS" panose="020B0603020202020204" pitchFamily="34" charset="0"/>
                <a:cs typeface="Times New Roman" panose="02020603050405020304" pitchFamily="18" charset="0"/>
              </a:rPr>
              <a:t>- Самоуправление;</a:t>
            </a:r>
            <a:endParaRPr lang="ru-RU" sz="2800" kern="0" dirty="0">
              <a:effectLst/>
              <a:latin typeface="Times New Roman" panose="02020603050405020304" pitchFamily="18" charset="0"/>
              <a:ea typeface="Trebuchet MS" panose="020B0603020202020204" pitchFamily="34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800" kern="0" dirty="0">
                <a:effectLst/>
                <a:latin typeface="Times New Roman" panose="02020603050405020304" pitchFamily="18" charset="0"/>
                <a:ea typeface="Trebuchet MS" panose="020B0603020202020204" pitchFamily="34" charset="0"/>
                <a:cs typeface="Times New Roman" panose="02020603050405020304" pitchFamily="18" charset="0"/>
              </a:rPr>
              <a:t>- Профилактика и безопасность;</a:t>
            </a: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800" kern="0" dirty="0">
                <a:effectLst/>
                <a:latin typeface="Times New Roman" panose="02020603050405020304" pitchFamily="18" charset="0"/>
                <a:ea typeface="Trebuchet MS" panose="020B0603020202020204" pitchFamily="34" charset="0"/>
                <a:cs typeface="Times New Roman" panose="02020603050405020304" pitchFamily="18" charset="0"/>
              </a:rPr>
              <a:t>- Социальное партнёрство;</a:t>
            </a: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800" kern="0" dirty="0">
                <a:effectLst/>
                <a:latin typeface="Times New Roman" panose="02020603050405020304" pitchFamily="18" charset="0"/>
                <a:ea typeface="Trebuchet MS" panose="020B0603020202020204" pitchFamily="34" charset="0"/>
                <a:cs typeface="Times New Roman" panose="02020603050405020304" pitchFamily="18" charset="0"/>
              </a:rPr>
              <a:t>- Профориентация;</a:t>
            </a: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8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- Этнокультурный региональный компонент.</a:t>
            </a: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ru-RU" sz="1200" b="1" kern="0" dirty="0">
              <a:effectLst/>
              <a:latin typeface="Trebuchet MS" panose="020B0603020202020204" pitchFamily="34" charset="0"/>
              <a:ea typeface="Trebuchet MS" panose="020B0603020202020204" pitchFamily="34" charset="0"/>
              <a:cs typeface="Trebuchet MS" panose="020B0603020202020204" pitchFamily="34" charset="0"/>
            </a:endParaRP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ru-RU" sz="12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Заголовок 6">
            <a:extLst>
              <a:ext uri="{FF2B5EF4-FFF2-40B4-BE49-F238E27FC236}">
                <a16:creationId xmlns:a16="http://schemas.microsoft.com/office/drawing/2014/main" id="{996CBE4D-F137-41DD-81E4-45EC2C1554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9734" y="119131"/>
            <a:ext cx="9500936" cy="875713"/>
          </a:xfrm>
        </p:spPr>
        <p:txBody>
          <a:bodyPr>
            <a:normAutofit/>
          </a:bodyPr>
          <a:lstStyle/>
          <a:p>
            <a:r>
              <a:rPr lang="ru-RU" sz="2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Виды, формы и содержание воспитательной деятельности</a:t>
            </a:r>
          </a:p>
        </p:txBody>
      </p:sp>
    </p:spTree>
    <p:extLst>
      <p:ext uri="{BB962C8B-B14F-4D97-AF65-F5344CB8AC3E}">
        <p14:creationId xmlns:p14="http://schemas.microsoft.com/office/powerpoint/2010/main" val="249327813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3EB35A85-7D65-4F41-812E-5D8E91B4664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004" t="1985" r="9455" b="86260"/>
          <a:stretch/>
        </p:blipFill>
        <p:spPr>
          <a:xfrm>
            <a:off x="0" y="-30537"/>
            <a:ext cx="9924542" cy="6858000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2E96DD2F-0AE3-40E8-9172-1A979BA9EE7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004" t="1985" r="9455" b="86260"/>
          <a:stretch/>
        </p:blipFill>
        <p:spPr>
          <a:xfrm>
            <a:off x="-12682" y="145559"/>
            <a:ext cx="9943084" cy="875713"/>
          </a:xfrm>
          <a:prstGeom prst="rect">
            <a:avLst/>
          </a:prstGeom>
        </p:spPr>
      </p:pic>
      <p:sp>
        <p:nvSpPr>
          <p:cNvPr id="3" name="Объект 2">
            <a:extLst>
              <a:ext uri="{FF2B5EF4-FFF2-40B4-BE49-F238E27FC236}">
                <a16:creationId xmlns:a16="http://schemas.microsoft.com/office/drawing/2014/main" id="{05B235C7-93C1-4571-AABA-811F459216D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5330" y="1254369"/>
            <a:ext cx="9613882" cy="4185139"/>
          </a:xfrm>
        </p:spPr>
        <p:txBody>
          <a:bodyPr>
            <a:noAutofit/>
          </a:bodyPr>
          <a:lstStyle/>
          <a:p>
            <a:pPr marL="0" indent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Решения на уровне общеобразовательной организации по разделению функционала, связанного с планированием, организацией, реализацией, обеспечением воспитательной деятельности; по вопросам повышения квалификации педагогических работников в сфере воспитания, психолого-педагогического сопровождения обучающихся, в том числе с ОВЗ и других категорий; по привлечению специалистов других организаций (образовательных, социальных, правоохранительных и др.).</a:t>
            </a:r>
            <a:endParaRPr lang="ru-RU" sz="1200" b="1" kern="0" dirty="0">
              <a:effectLst/>
              <a:latin typeface="Trebuchet MS" panose="020B0603020202020204" pitchFamily="34" charset="0"/>
              <a:ea typeface="Trebuchet MS" panose="020B0603020202020204" pitchFamily="34" charset="0"/>
              <a:cs typeface="Trebuchet MS" panose="020B0603020202020204" pitchFamily="34" charset="0"/>
            </a:endParaRPr>
          </a:p>
        </p:txBody>
      </p:sp>
      <p:sp>
        <p:nvSpPr>
          <p:cNvPr id="7" name="Заголовок 6">
            <a:extLst>
              <a:ext uri="{FF2B5EF4-FFF2-40B4-BE49-F238E27FC236}">
                <a16:creationId xmlns:a16="http://schemas.microsoft.com/office/drawing/2014/main" id="{996CBE4D-F137-41DD-81E4-45EC2C1554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9734" y="145559"/>
            <a:ext cx="9500936" cy="849285"/>
          </a:xfrm>
        </p:spPr>
        <p:txBody>
          <a:bodyPr>
            <a:normAutofit/>
          </a:bodyPr>
          <a:lstStyle/>
          <a:p>
            <a:r>
              <a:rPr lang="ru-RU" sz="2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ОРГАНИЗАЦИОННЫЙ.</a:t>
            </a:r>
            <a:br>
              <a:rPr lang="ru-RU" sz="2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Кадровое обеспечение</a:t>
            </a:r>
          </a:p>
        </p:txBody>
      </p:sp>
    </p:spTree>
    <p:extLst>
      <p:ext uri="{BB962C8B-B14F-4D97-AF65-F5344CB8AC3E}">
        <p14:creationId xmlns:p14="http://schemas.microsoft.com/office/powerpoint/2010/main" val="317181162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3EB35A85-7D65-4F41-812E-5D8E91B4664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004" t="1985" r="9455" b="86260"/>
          <a:stretch/>
        </p:blipFill>
        <p:spPr>
          <a:xfrm>
            <a:off x="0" y="-30537"/>
            <a:ext cx="9924542" cy="6858000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2E96DD2F-0AE3-40E8-9172-1A979BA9EE7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004" t="1985" r="9455" b="86260"/>
          <a:stretch/>
        </p:blipFill>
        <p:spPr>
          <a:xfrm>
            <a:off x="-12682" y="145559"/>
            <a:ext cx="9943084" cy="757119"/>
          </a:xfrm>
          <a:prstGeom prst="rect">
            <a:avLst/>
          </a:prstGeom>
        </p:spPr>
      </p:pic>
      <p:sp>
        <p:nvSpPr>
          <p:cNvPr id="3" name="Объект 2">
            <a:extLst>
              <a:ext uri="{FF2B5EF4-FFF2-40B4-BE49-F238E27FC236}">
                <a16:creationId xmlns:a16="http://schemas.microsoft.com/office/drawing/2014/main" id="{05B235C7-93C1-4571-AABA-811F459216D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5330" y="1254369"/>
            <a:ext cx="9613882" cy="4911969"/>
          </a:xfrm>
        </p:spPr>
        <p:txBody>
          <a:bodyPr>
            <a:noAutofit/>
          </a:bodyPr>
          <a:lstStyle/>
          <a:p>
            <a:pPr marL="0" indent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Решения на уровне общеобразовательной организации по принятию, внесению изменений в должностные инструкции педагогических работников по вопросам воспитательной деятельности, ведению договорных отношений, сетевой форме организации образовательного процесса, сотрудничеству с социальными партнёрами, нормативному, методическому обеспечению воспитательной деятельности.</a:t>
            </a: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Предоставляются ссылки на локальные нормативные акты, в которые вносятся изменения в связи с утверждением рабочей программы воспитания.</a:t>
            </a: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ru-RU" sz="1200" b="1" kern="0" dirty="0">
              <a:effectLst/>
              <a:latin typeface="Trebuchet MS" panose="020B0603020202020204" pitchFamily="34" charset="0"/>
              <a:ea typeface="Trebuchet MS" panose="020B0603020202020204" pitchFamily="34" charset="0"/>
              <a:cs typeface="Trebuchet MS" panose="020B0603020202020204" pitchFamily="34" charset="0"/>
            </a:endParaRPr>
          </a:p>
        </p:txBody>
      </p:sp>
      <p:sp>
        <p:nvSpPr>
          <p:cNvPr id="7" name="Заголовок 6">
            <a:extLst>
              <a:ext uri="{FF2B5EF4-FFF2-40B4-BE49-F238E27FC236}">
                <a16:creationId xmlns:a16="http://schemas.microsoft.com/office/drawing/2014/main" id="{996CBE4D-F137-41DD-81E4-45EC2C1554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9734" y="119131"/>
            <a:ext cx="9500936" cy="875713"/>
          </a:xfrm>
        </p:spPr>
        <p:txBody>
          <a:bodyPr>
            <a:normAutofit/>
          </a:bodyPr>
          <a:lstStyle/>
          <a:p>
            <a:r>
              <a:rPr lang="ru-RU" sz="2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ОРГАНИЗАЦИОННЫЙ.</a:t>
            </a:r>
            <a:br>
              <a:rPr lang="ru-RU" sz="2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Нормативно-методическое обеспечение</a:t>
            </a:r>
          </a:p>
        </p:txBody>
      </p:sp>
    </p:spTree>
    <p:extLst>
      <p:ext uri="{BB962C8B-B14F-4D97-AF65-F5344CB8AC3E}">
        <p14:creationId xmlns:p14="http://schemas.microsoft.com/office/powerpoint/2010/main" val="411006080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3EB35A85-7D65-4F41-812E-5D8E91B4664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004" t="1985" r="9455" b="86260"/>
          <a:stretch/>
        </p:blipFill>
        <p:spPr>
          <a:xfrm>
            <a:off x="0" y="-30537"/>
            <a:ext cx="9924542" cy="6858000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2E96DD2F-0AE3-40E8-9172-1A979BA9EE7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004" t="1985" r="9455" b="86260"/>
          <a:stretch/>
        </p:blipFill>
        <p:spPr>
          <a:xfrm>
            <a:off x="-12682" y="26965"/>
            <a:ext cx="9943084" cy="1086727"/>
          </a:xfrm>
          <a:prstGeom prst="rect">
            <a:avLst/>
          </a:prstGeom>
        </p:spPr>
      </p:pic>
      <p:sp>
        <p:nvSpPr>
          <p:cNvPr id="3" name="Объект 2">
            <a:extLst>
              <a:ext uri="{FF2B5EF4-FFF2-40B4-BE49-F238E27FC236}">
                <a16:creationId xmlns:a16="http://schemas.microsoft.com/office/drawing/2014/main" id="{05B235C7-93C1-4571-AABA-811F459216D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5330" y="1254369"/>
            <a:ext cx="9613882" cy="4911969"/>
          </a:xfrm>
        </p:spPr>
        <p:txBody>
          <a:bodyPr>
            <a:noAutofit/>
          </a:bodyPr>
          <a:lstStyle/>
          <a:p>
            <a:pPr marL="0" indent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Данный раздел наполняется конкретными материалами с учётом наличия обучающихся с особыми образовательными потребностями. Требования к организации среды для обучающихся с ОВЗ отражаются в примерных адаптированных основных образовательных программах для обучающихся каждой нозологической группы.</a:t>
            </a:r>
            <a:endParaRPr lang="ru-RU" sz="1200" b="1" kern="0" dirty="0">
              <a:effectLst/>
              <a:latin typeface="Trebuchet MS" panose="020B0603020202020204" pitchFamily="34" charset="0"/>
              <a:ea typeface="Trebuchet MS" panose="020B0603020202020204" pitchFamily="34" charset="0"/>
              <a:cs typeface="Trebuchet MS" panose="020B0603020202020204" pitchFamily="34" charset="0"/>
            </a:endParaRPr>
          </a:p>
        </p:txBody>
      </p:sp>
      <p:sp>
        <p:nvSpPr>
          <p:cNvPr id="7" name="Заголовок 6">
            <a:extLst>
              <a:ext uri="{FF2B5EF4-FFF2-40B4-BE49-F238E27FC236}">
                <a16:creationId xmlns:a16="http://schemas.microsoft.com/office/drawing/2014/main" id="{996CBE4D-F137-41DD-81E4-45EC2C1554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9734" y="119131"/>
            <a:ext cx="9500936" cy="900777"/>
          </a:xfrm>
        </p:spPr>
        <p:txBody>
          <a:bodyPr>
            <a:normAutofit fontScale="90000"/>
          </a:bodyPr>
          <a:lstStyle/>
          <a:p>
            <a:r>
              <a:rPr lang="ru-RU" sz="2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ОРГАНИЗАЦИОННЫЙ.</a:t>
            </a:r>
            <a:br>
              <a:rPr lang="ru-RU" sz="2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Требования к условиям работы с обучающимися с особыми образовательными потребностями</a:t>
            </a:r>
            <a:endParaRPr lang="ru-RU" sz="29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1603125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3EB35A85-7D65-4F41-812E-5D8E91B4664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004" t="1985" r="9455" b="86260"/>
          <a:stretch/>
        </p:blipFill>
        <p:spPr>
          <a:xfrm>
            <a:off x="0" y="-30537"/>
            <a:ext cx="9924542" cy="6858000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2E96DD2F-0AE3-40E8-9172-1A979BA9EE7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004" t="1985" r="9455" b="86260"/>
          <a:stretch/>
        </p:blipFill>
        <p:spPr>
          <a:xfrm>
            <a:off x="-12682" y="26965"/>
            <a:ext cx="9943084" cy="1086727"/>
          </a:xfrm>
          <a:prstGeom prst="rect">
            <a:avLst/>
          </a:prstGeom>
        </p:spPr>
      </p:pic>
      <p:sp>
        <p:nvSpPr>
          <p:cNvPr id="3" name="Объект 2">
            <a:extLst>
              <a:ext uri="{FF2B5EF4-FFF2-40B4-BE49-F238E27FC236}">
                <a16:creationId xmlns:a16="http://schemas.microsoft.com/office/drawing/2014/main" id="{05B235C7-93C1-4571-AABA-811F459216D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5330" y="1254369"/>
            <a:ext cx="9613882" cy="4911969"/>
          </a:xfrm>
        </p:spPr>
        <p:txBody>
          <a:bodyPr>
            <a:noAutofit/>
          </a:bodyPr>
          <a:lstStyle/>
          <a:p>
            <a:pPr marL="0" indent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Формы поощрения проявлений активной жизненной позиции обучающихся и социальной успешности (формы могут быть изменены, их состав расширен): 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Char char="-"/>
            </a:pPr>
            <a:r>
              <a:rPr lang="ru-RU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индивидуальные;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Char char="-"/>
            </a:pPr>
            <a:r>
              <a:rPr lang="ru-RU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групповые портфолио;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Char char="-"/>
            </a:pPr>
            <a:r>
              <a:rPr lang="ru-RU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рейтинги;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Char char="-"/>
            </a:pPr>
            <a:r>
              <a:rPr lang="ru-RU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благотворительная поддержка.</a:t>
            </a:r>
            <a:endParaRPr lang="ru-RU" sz="1400" b="1" i="1" kern="0" dirty="0">
              <a:effectLst/>
              <a:latin typeface="Trebuchet MS" panose="020B0603020202020204" pitchFamily="34" charset="0"/>
              <a:ea typeface="Trebuchet MS" panose="020B0603020202020204" pitchFamily="34" charset="0"/>
              <a:cs typeface="Trebuchet MS" panose="020B0603020202020204" pitchFamily="34" charset="0"/>
            </a:endParaRPr>
          </a:p>
        </p:txBody>
      </p:sp>
      <p:sp>
        <p:nvSpPr>
          <p:cNvPr id="7" name="Заголовок 6">
            <a:extLst>
              <a:ext uri="{FF2B5EF4-FFF2-40B4-BE49-F238E27FC236}">
                <a16:creationId xmlns:a16="http://schemas.microsoft.com/office/drawing/2014/main" id="{996CBE4D-F137-41DD-81E4-45EC2C1554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5330" y="119131"/>
            <a:ext cx="9595340" cy="900777"/>
          </a:xfrm>
        </p:spPr>
        <p:txBody>
          <a:bodyPr>
            <a:normAutofit fontScale="90000"/>
          </a:bodyPr>
          <a:lstStyle/>
          <a:p>
            <a:r>
              <a:rPr lang="ru-RU" sz="2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Система поощрения социальной успешности и проявлений активной жизненной позиции обучающихся</a:t>
            </a:r>
          </a:p>
        </p:txBody>
      </p:sp>
    </p:spTree>
    <p:extLst>
      <p:ext uri="{BB962C8B-B14F-4D97-AF65-F5344CB8AC3E}">
        <p14:creationId xmlns:p14="http://schemas.microsoft.com/office/powerpoint/2010/main" val="349097589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3EB35A85-7D65-4F41-812E-5D8E91B4664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004" t="1985" r="9455" b="86260"/>
          <a:stretch/>
        </p:blipFill>
        <p:spPr>
          <a:xfrm>
            <a:off x="0" y="-30537"/>
            <a:ext cx="9924542" cy="6858000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2E96DD2F-0AE3-40E8-9172-1A979BA9EE7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004" t="1985" r="9455" b="86260"/>
          <a:stretch/>
        </p:blipFill>
        <p:spPr>
          <a:xfrm>
            <a:off x="-12682" y="26965"/>
            <a:ext cx="9943084" cy="1086727"/>
          </a:xfrm>
          <a:prstGeom prst="rect">
            <a:avLst/>
          </a:prstGeom>
        </p:spPr>
      </p:pic>
      <p:sp>
        <p:nvSpPr>
          <p:cNvPr id="3" name="Объект 2">
            <a:extLst>
              <a:ext uri="{FF2B5EF4-FFF2-40B4-BE49-F238E27FC236}">
                <a16:creationId xmlns:a16="http://schemas.microsoft.com/office/drawing/2014/main" id="{05B235C7-93C1-4571-AABA-811F459216D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5330" y="1254369"/>
            <a:ext cx="9613882" cy="4911969"/>
          </a:xfrm>
        </p:spPr>
        <p:txBody>
          <a:bodyPr>
            <a:noAutofit/>
          </a:bodyPr>
          <a:lstStyle/>
          <a:p>
            <a:pPr marL="0" indent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Основным методом анализа воспитательного процесса в общеобразовательной организации является </a:t>
            </a:r>
            <a:r>
              <a:rPr lang="ru-RU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ежегодный самоанализ воспитательной работы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 целью выявления основных проблем и последующего их решения, с привлечением (при необходимости) внешних экспертов, специалистов.</a:t>
            </a:r>
            <a:endParaRPr lang="ru-RU" sz="1400" b="1" i="1" kern="0" dirty="0">
              <a:effectLst/>
              <a:latin typeface="Trebuchet MS" panose="020B0603020202020204" pitchFamily="34" charset="0"/>
              <a:ea typeface="Trebuchet MS" panose="020B0603020202020204" pitchFamily="34" charset="0"/>
              <a:cs typeface="Trebuchet MS" panose="020B0603020202020204" pitchFamily="34" charset="0"/>
            </a:endParaRPr>
          </a:p>
        </p:txBody>
      </p:sp>
      <p:sp>
        <p:nvSpPr>
          <p:cNvPr id="7" name="Заголовок 6">
            <a:extLst>
              <a:ext uri="{FF2B5EF4-FFF2-40B4-BE49-F238E27FC236}">
                <a16:creationId xmlns:a16="http://schemas.microsoft.com/office/drawing/2014/main" id="{996CBE4D-F137-41DD-81E4-45EC2C1554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5330" y="119131"/>
            <a:ext cx="9595340" cy="900777"/>
          </a:xfrm>
        </p:spPr>
        <p:txBody>
          <a:bodyPr>
            <a:normAutofit/>
          </a:bodyPr>
          <a:lstStyle/>
          <a:p>
            <a:r>
              <a:rPr lang="ru-RU" sz="2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Анализ воспитательного процесса</a:t>
            </a:r>
          </a:p>
        </p:txBody>
      </p:sp>
    </p:spTree>
    <p:extLst>
      <p:ext uri="{BB962C8B-B14F-4D97-AF65-F5344CB8AC3E}">
        <p14:creationId xmlns:p14="http://schemas.microsoft.com/office/powerpoint/2010/main" val="114176656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3EB35A85-7D65-4F41-812E-5D8E91B4664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004" t="1985" r="9455" b="86260"/>
          <a:stretch/>
        </p:blipFill>
        <p:spPr>
          <a:xfrm>
            <a:off x="0" y="-30537"/>
            <a:ext cx="9924542" cy="6858000"/>
          </a:xfrm>
          <a:prstGeom prst="rect">
            <a:avLst/>
          </a:prstGeom>
        </p:spPr>
      </p:pic>
      <p:sp>
        <p:nvSpPr>
          <p:cNvPr id="3" name="Объект 2">
            <a:extLst>
              <a:ext uri="{FF2B5EF4-FFF2-40B4-BE49-F238E27FC236}">
                <a16:creationId xmlns:a16="http://schemas.microsoft.com/office/drawing/2014/main" id="{05B235C7-93C1-4571-AABA-811F459216D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363415"/>
            <a:ext cx="9613882" cy="6377354"/>
          </a:xfrm>
        </p:spPr>
        <p:txBody>
          <a:bodyPr>
            <a:noAutofit/>
          </a:bodyPr>
          <a:lstStyle/>
          <a:p>
            <a:pPr marL="0" indent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Основные направления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анализа воспитательного процесса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(предложенные направления являются примерными, их можно уточнять, корректировать, исходя из особенностей уклада, традиций, ресурсов общеобразовательной организации, контингента обучающихся и др.):</a:t>
            </a: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1.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Результаты воспитания, социализации и саморазвития обучающихся </a:t>
            </a:r>
            <a:r>
              <a:rPr lang="ru-RU" sz="1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(Критерий: </a:t>
            </a:r>
            <a:r>
              <a:rPr lang="ru-RU" sz="1800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динамика личностного развития обучающихся в каждом классе</a:t>
            </a:r>
            <a:r>
              <a:rPr lang="ru-RU" sz="1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Анализ проводится классными руководителями вместе с заместителем директора по воспитательной работе (советником директора по воспитанию, педагогом-психологом, социальным педагогом, при наличии) с последующим обсуждением результатов на методическом объединении классных руководителей или педагогическом совете);</a:t>
            </a:r>
            <a:endParaRPr lang="ru-RU" sz="20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2.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Состояние совместной деятельности обучающихся и взрослых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(Критерий: </a:t>
            </a:r>
            <a:r>
              <a:rPr lang="ru-RU" sz="1800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наличие интересной, событийно насыщенной и личностно развивающей совместной деятельности обучающихся и взрослых</a:t>
            </a:r>
            <a:r>
              <a:rPr lang="ru-RU" sz="1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Анализ проводится заместителем директора по воспитательной работе (советником директора по воспитанию, педагогом-психологом, социальным педагогом, при наличии), классными руководителями с привлечением актива родителей (законных представителей) обучающихся, актива совета обучающихся).</a:t>
            </a: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000" kern="0" dirty="0">
                <a:effectLst/>
                <a:latin typeface="Times New Roman" panose="02020603050405020304" pitchFamily="18" charset="0"/>
                <a:ea typeface="Trebuchet MS" panose="020B0603020202020204" pitchFamily="34" charset="0"/>
                <a:cs typeface="Times New Roman" panose="02020603050405020304" pitchFamily="18" charset="0"/>
              </a:rPr>
              <a:t>	Итоги самоанализа оформляются в виде отчёта, составляемого заместителем директора по воспитательной работе (совместно с советником директора по воспитательной работе при его наличии) в конце учебного года, рассматриваются и утверждаются педагогическим советом или иным коллегиальным органом управления в общеобразовательной организации.</a:t>
            </a:r>
          </a:p>
        </p:txBody>
      </p:sp>
    </p:spTree>
    <p:extLst>
      <p:ext uri="{BB962C8B-B14F-4D97-AF65-F5344CB8AC3E}">
        <p14:creationId xmlns:p14="http://schemas.microsoft.com/office/powerpoint/2010/main" val="80981911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3EB35A85-7D65-4F41-812E-5D8E91B4664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004" t="1985" r="9455" b="86260"/>
          <a:stretch/>
        </p:blipFill>
        <p:spPr>
          <a:xfrm>
            <a:off x="0" y="-30537"/>
            <a:ext cx="9924542" cy="6858000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2E96DD2F-0AE3-40E8-9172-1A979BA9EE7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004" t="1985" r="9455" b="86260"/>
          <a:stretch/>
        </p:blipFill>
        <p:spPr>
          <a:xfrm>
            <a:off x="-12682" y="26965"/>
            <a:ext cx="9943084" cy="1086727"/>
          </a:xfrm>
          <a:prstGeom prst="rect">
            <a:avLst/>
          </a:prstGeom>
        </p:spPr>
      </p:pic>
      <p:sp>
        <p:nvSpPr>
          <p:cNvPr id="7" name="Заголовок 6">
            <a:extLst>
              <a:ext uri="{FF2B5EF4-FFF2-40B4-BE49-F238E27FC236}">
                <a16:creationId xmlns:a16="http://schemas.microsoft.com/office/drawing/2014/main" id="{996CBE4D-F137-41DD-81E4-45EC2C1554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5330" y="119131"/>
            <a:ext cx="9595340" cy="900777"/>
          </a:xfrm>
        </p:spPr>
        <p:txBody>
          <a:bodyPr>
            <a:normAutofit/>
          </a:bodyPr>
          <a:lstStyle/>
          <a:p>
            <a:r>
              <a:rPr lang="ru-RU" sz="2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КАЛЕНДАРНЫЙ ПЛАН ВОСПИТАТЕЛЬНОЙ РАБОТЫ ОРГАНИЗАЦИИ</a:t>
            </a:r>
          </a:p>
        </p:txBody>
      </p:sp>
      <p:graphicFrame>
        <p:nvGraphicFramePr>
          <p:cNvPr id="8" name="Таблица 7">
            <a:extLst>
              <a:ext uri="{FF2B5EF4-FFF2-40B4-BE49-F238E27FC236}">
                <a16:creationId xmlns:a16="http://schemas.microsoft.com/office/drawing/2014/main" id="{815B4ACA-C633-4DB9-8434-6E075CF5A0C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17667236"/>
              </p:ext>
            </p:extLst>
          </p:nvPr>
        </p:nvGraphicFramePr>
        <p:xfrm>
          <a:off x="260350" y="1460109"/>
          <a:ext cx="9317404" cy="5278756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{5940675A-B579-460E-94D1-54222C63F5DA}</a:tableStyleId>
              </a:tblPr>
              <a:tblGrid>
                <a:gridCol w="490109">
                  <a:extLst>
                    <a:ext uri="{9D8B030D-6E8A-4147-A177-3AD203B41FA5}">
                      <a16:colId xmlns:a16="http://schemas.microsoft.com/office/drawing/2014/main" val="400026024"/>
                    </a:ext>
                  </a:extLst>
                </a:gridCol>
                <a:gridCol w="3803241">
                  <a:extLst>
                    <a:ext uri="{9D8B030D-6E8A-4147-A177-3AD203B41FA5}">
                      <a16:colId xmlns:a16="http://schemas.microsoft.com/office/drawing/2014/main" val="797873233"/>
                    </a:ext>
                  </a:extLst>
                </a:gridCol>
                <a:gridCol w="1055069">
                  <a:extLst>
                    <a:ext uri="{9D8B030D-6E8A-4147-A177-3AD203B41FA5}">
                      <a16:colId xmlns:a16="http://schemas.microsoft.com/office/drawing/2014/main" val="2808395113"/>
                    </a:ext>
                  </a:extLst>
                </a:gridCol>
                <a:gridCol w="924077">
                  <a:extLst>
                    <a:ext uri="{9D8B030D-6E8A-4147-A177-3AD203B41FA5}">
                      <a16:colId xmlns:a16="http://schemas.microsoft.com/office/drawing/2014/main" val="3511941234"/>
                    </a:ext>
                  </a:extLst>
                </a:gridCol>
                <a:gridCol w="3044908">
                  <a:extLst>
                    <a:ext uri="{9D8B030D-6E8A-4147-A177-3AD203B41FA5}">
                      <a16:colId xmlns:a16="http://schemas.microsoft.com/office/drawing/2014/main" val="1652907169"/>
                    </a:ext>
                  </a:extLst>
                </a:gridCol>
              </a:tblGrid>
              <a:tr h="773413">
                <a:tc gridSpan="5">
                  <a:txBody>
                    <a:bodyPr/>
                    <a:lstStyle/>
                    <a:p>
                      <a:pPr marL="50800" marR="25400" indent="450215" algn="ctr">
                        <a:spcBef>
                          <a:spcPts val="185"/>
                        </a:spcBef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КАЛЕНДАРНЫЙ</a:t>
                      </a:r>
                      <a:r>
                        <a:rPr lang="ru-RU" sz="1800" b="1" spc="135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800" b="1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ПЛАН</a:t>
                      </a:r>
                      <a:r>
                        <a:rPr lang="ru-RU" sz="1800" b="1" spc="135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800" b="1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ВОСПИТАТЕЛЬНОЙ</a:t>
                      </a:r>
                      <a:r>
                        <a:rPr lang="ru-RU" sz="1800" b="1" spc="135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800" b="1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РАБОТЫ</a:t>
                      </a:r>
                      <a:r>
                        <a:rPr lang="ru-RU" sz="1800" b="1" spc="135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800" b="1" spc="-1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ОРГАНИЗАЦИИ</a:t>
                      </a:r>
                      <a:endParaRPr lang="ru-RU" sz="1800" b="1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50800" marR="25400" indent="450215" algn="ctr">
                        <a:spcBef>
                          <a:spcPts val="185"/>
                        </a:spcBef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</a:t>
                      </a:r>
                      <a:r>
                        <a:rPr lang="ru-RU" sz="1800" b="1" spc="-2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800" b="1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2022-2023</a:t>
                      </a:r>
                      <a:r>
                        <a:rPr lang="ru-RU" sz="1800" b="1" spc="-2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800" b="1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уч.</a:t>
                      </a:r>
                      <a:r>
                        <a:rPr lang="ru-RU" sz="1800" b="1" spc="-25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</a:t>
                      </a:r>
                      <a:r>
                        <a:rPr lang="ru-RU" sz="1800" b="1" spc="-25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ru-RU" sz="1800" b="1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49347853"/>
                  </a:ext>
                </a:extLst>
              </a:tr>
              <a:tr h="403957">
                <a:tc>
                  <a:txBody>
                    <a:bodyPr/>
                    <a:lstStyle/>
                    <a:p>
                      <a:pPr marL="50800" indent="450215" algn="ctr">
                        <a:spcBef>
                          <a:spcPts val="185"/>
                        </a:spcBef>
                        <a:spcAft>
                          <a:spcPts val="0"/>
                        </a:spcAft>
                      </a:pPr>
                      <a:endParaRPr lang="ru-RU" sz="18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50800" indent="-50800" algn="ctr">
                        <a:spcBef>
                          <a:spcPts val="185"/>
                        </a:spcBef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Дела,</a:t>
                      </a:r>
                      <a:r>
                        <a:rPr lang="ru-RU" sz="1800" b="1" spc="1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800" b="1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события,</a:t>
                      </a:r>
                      <a:r>
                        <a:rPr lang="ru-RU" sz="1800" b="1" spc="15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800" b="1" spc="-1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мероприятия</a:t>
                      </a:r>
                      <a:endParaRPr lang="ru-RU" sz="1800" b="1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50800" algn="ctr">
                        <a:spcBef>
                          <a:spcPts val="185"/>
                        </a:spcBef>
                        <a:spcAft>
                          <a:spcPts val="0"/>
                        </a:spcAft>
                      </a:pPr>
                      <a:r>
                        <a:rPr lang="ru-RU" sz="1800" b="1" spc="-1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Классы</a:t>
                      </a:r>
                      <a:endParaRPr lang="ru-RU" sz="1800" b="1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50800" algn="ctr">
                        <a:spcBef>
                          <a:spcPts val="185"/>
                        </a:spcBef>
                        <a:spcAft>
                          <a:spcPts val="0"/>
                        </a:spcAft>
                      </a:pPr>
                      <a:r>
                        <a:rPr lang="ru-RU" sz="1800" b="1" spc="-2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Сроки</a:t>
                      </a:r>
                      <a:endParaRPr lang="ru-RU" sz="1800" b="1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50800" indent="450215" algn="ctr">
                        <a:spcBef>
                          <a:spcPts val="185"/>
                        </a:spcBef>
                        <a:spcAft>
                          <a:spcPts val="0"/>
                        </a:spcAft>
                      </a:pPr>
                      <a:r>
                        <a:rPr lang="ru-RU" sz="1800" b="1" spc="-1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Ответственные</a:t>
                      </a:r>
                      <a:endParaRPr lang="ru-RU" sz="1800" b="1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892630765"/>
                  </a:ext>
                </a:extLst>
              </a:tr>
              <a:tr h="403957">
                <a:tc>
                  <a:txBody>
                    <a:bodyPr/>
                    <a:lstStyle/>
                    <a:p>
                      <a:pPr marL="50800" indent="450215" algn="ctr">
                        <a:spcBef>
                          <a:spcPts val="185"/>
                        </a:spcBef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8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 gridSpan="4">
                  <a:txBody>
                    <a:bodyPr/>
                    <a:lstStyle/>
                    <a:p>
                      <a:pPr marL="50800" indent="450215" algn="ctr">
                        <a:spcBef>
                          <a:spcPts val="185"/>
                        </a:spcBef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</a:t>
                      </a:r>
                      <a:r>
                        <a:rPr lang="ru-RU" sz="1800" b="1" spc="205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800" b="1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Школьный</a:t>
                      </a:r>
                      <a:r>
                        <a:rPr lang="ru-RU" sz="1800" b="1" spc="21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800" b="1" spc="-2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урок</a:t>
                      </a:r>
                      <a:endParaRPr lang="ru-RU" sz="1800" b="1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73826172"/>
                  </a:ext>
                </a:extLst>
              </a:tr>
              <a:tr h="403957">
                <a:tc>
                  <a:txBody>
                    <a:bodyPr/>
                    <a:lstStyle/>
                    <a:p>
                      <a:pPr marL="50800" indent="450215" algn="ctr">
                        <a:spcBef>
                          <a:spcPts val="185"/>
                        </a:spcBef>
                        <a:spcAft>
                          <a:spcPts val="0"/>
                        </a:spcAft>
                      </a:pPr>
                      <a:endParaRPr lang="ru-RU" sz="18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50800" indent="450215" algn="ctr">
                        <a:spcBef>
                          <a:spcPts val="185"/>
                        </a:spcBef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…</a:t>
                      </a:r>
                      <a:endParaRPr lang="ru-RU" sz="18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50800" indent="450215" algn="ctr">
                        <a:spcBef>
                          <a:spcPts val="185"/>
                        </a:spcBef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8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50800" indent="450215" algn="ctr">
                        <a:spcBef>
                          <a:spcPts val="185"/>
                        </a:spcBef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8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50800" indent="450215" algn="ctr">
                        <a:spcBef>
                          <a:spcPts val="185"/>
                        </a:spcBef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8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425915241"/>
                  </a:ext>
                </a:extLst>
              </a:tr>
              <a:tr h="403957">
                <a:tc>
                  <a:txBody>
                    <a:bodyPr/>
                    <a:lstStyle/>
                    <a:p>
                      <a:pPr marL="50800" indent="450215" algn="ctr">
                        <a:spcBef>
                          <a:spcPts val="185"/>
                        </a:spcBef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8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 gridSpan="4">
                  <a:txBody>
                    <a:bodyPr/>
                    <a:lstStyle/>
                    <a:p>
                      <a:pPr marL="50800" indent="450215" algn="ctr">
                        <a:spcBef>
                          <a:spcPts val="185"/>
                        </a:spcBef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</a:t>
                      </a:r>
                      <a:r>
                        <a:rPr lang="ru-RU" sz="1800" b="1" spc="18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800" b="1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Внеурочная</a:t>
                      </a:r>
                      <a:r>
                        <a:rPr lang="ru-RU" sz="1800" b="1" spc="185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800" b="1" spc="-1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деятельность</a:t>
                      </a:r>
                      <a:endParaRPr lang="ru-RU" sz="1800" b="1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08923405"/>
                  </a:ext>
                </a:extLst>
              </a:tr>
              <a:tr h="403957">
                <a:tc>
                  <a:txBody>
                    <a:bodyPr/>
                    <a:lstStyle/>
                    <a:p>
                      <a:pPr marL="50800" indent="450215" algn="ctr">
                        <a:spcBef>
                          <a:spcPts val="185"/>
                        </a:spcBef>
                        <a:spcAft>
                          <a:spcPts val="0"/>
                        </a:spcAft>
                      </a:pPr>
                      <a:endParaRPr lang="ru-RU" sz="18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50800" indent="450215" algn="ctr">
                        <a:spcBef>
                          <a:spcPts val="185"/>
                        </a:spcBef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…</a:t>
                      </a:r>
                      <a:endParaRPr lang="ru-RU" sz="18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50800" indent="450215" algn="ctr">
                        <a:spcBef>
                          <a:spcPts val="185"/>
                        </a:spcBef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8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50800" indent="450215" algn="ctr">
                        <a:spcBef>
                          <a:spcPts val="185"/>
                        </a:spcBef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8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50800" indent="450215" algn="ctr">
                        <a:spcBef>
                          <a:spcPts val="185"/>
                        </a:spcBef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8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664703618"/>
                  </a:ext>
                </a:extLst>
              </a:tr>
              <a:tr h="403957">
                <a:tc>
                  <a:txBody>
                    <a:bodyPr/>
                    <a:lstStyle/>
                    <a:p>
                      <a:pPr marL="50800" indent="450215" algn="ctr">
                        <a:spcBef>
                          <a:spcPts val="185"/>
                        </a:spcBef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8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 gridSpan="4">
                  <a:txBody>
                    <a:bodyPr/>
                    <a:lstStyle/>
                    <a:p>
                      <a:pPr marL="50800" indent="450215" algn="ctr">
                        <a:spcBef>
                          <a:spcPts val="185"/>
                        </a:spcBef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3.</a:t>
                      </a:r>
                      <a:r>
                        <a:rPr lang="ru-RU" sz="1800" b="1" spc="15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800" b="1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Классное</a:t>
                      </a:r>
                      <a:r>
                        <a:rPr lang="ru-RU" sz="1800" b="1" spc="2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800" b="1" spc="-1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руководство</a:t>
                      </a:r>
                      <a:endParaRPr lang="ru-RU" sz="1800" b="1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1685782"/>
                  </a:ext>
                </a:extLst>
              </a:tr>
              <a:tr h="403957">
                <a:tc>
                  <a:txBody>
                    <a:bodyPr/>
                    <a:lstStyle/>
                    <a:p>
                      <a:pPr marL="50800" indent="450215" algn="ctr">
                        <a:spcBef>
                          <a:spcPts val="185"/>
                        </a:spcBef>
                        <a:spcAft>
                          <a:spcPts val="0"/>
                        </a:spcAft>
                      </a:pPr>
                      <a:endParaRPr lang="ru-RU" sz="18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50800" indent="450215" algn="ctr">
                        <a:spcBef>
                          <a:spcPts val="185"/>
                        </a:spcBef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…</a:t>
                      </a:r>
                      <a:endParaRPr lang="ru-RU" sz="18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50800" indent="450215" algn="ctr">
                        <a:spcBef>
                          <a:spcPts val="185"/>
                        </a:spcBef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8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50800" indent="450215" algn="ctr">
                        <a:spcBef>
                          <a:spcPts val="185"/>
                        </a:spcBef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8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50800" indent="450215" algn="ctr">
                        <a:spcBef>
                          <a:spcPts val="185"/>
                        </a:spcBef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8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149508219"/>
                  </a:ext>
                </a:extLst>
              </a:tr>
              <a:tr h="403957">
                <a:tc>
                  <a:txBody>
                    <a:bodyPr/>
                    <a:lstStyle/>
                    <a:p>
                      <a:pPr marL="50800" indent="450215" algn="ctr">
                        <a:spcBef>
                          <a:spcPts val="185"/>
                        </a:spcBef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8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 gridSpan="4">
                  <a:txBody>
                    <a:bodyPr/>
                    <a:lstStyle/>
                    <a:p>
                      <a:pPr marL="50800" indent="450215" algn="ctr">
                        <a:spcBef>
                          <a:spcPts val="185"/>
                        </a:spcBef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4.</a:t>
                      </a:r>
                      <a:r>
                        <a:rPr lang="ru-RU" sz="1800" b="1" spc="25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800" b="1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Основные</a:t>
                      </a:r>
                      <a:r>
                        <a:rPr lang="ru-RU" sz="1800" b="1" spc="25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800" b="1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школьные</a:t>
                      </a:r>
                      <a:r>
                        <a:rPr lang="ru-RU" sz="1800" b="1" spc="3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800" b="1" spc="-2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дела</a:t>
                      </a:r>
                      <a:endParaRPr lang="ru-RU" sz="1800" b="1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pPr marL="50800" indent="450215" algn="ctr">
                        <a:spcBef>
                          <a:spcPts val="185"/>
                        </a:spcBef>
                        <a:spcAft>
                          <a:spcPts val="0"/>
                        </a:spcAft>
                      </a:pPr>
                      <a:endParaRPr lang="ru-RU" sz="18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pPr marL="50800" indent="450215" algn="ctr">
                        <a:spcBef>
                          <a:spcPts val="185"/>
                        </a:spcBef>
                        <a:spcAft>
                          <a:spcPts val="0"/>
                        </a:spcAft>
                      </a:pPr>
                      <a:endParaRPr lang="ru-RU" sz="18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pPr marL="50800" indent="450215" algn="ctr">
                        <a:spcBef>
                          <a:spcPts val="185"/>
                        </a:spcBef>
                        <a:spcAft>
                          <a:spcPts val="0"/>
                        </a:spcAft>
                      </a:pPr>
                      <a:endParaRPr lang="ru-RU" sz="18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501384508"/>
                  </a:ext>
                </a:extLst>
              </a:tr>
              <a:tr h="403957">
                <a:tc>
                  <a:txBody>
                    <a:bodyPr/>
                    <a:lstStyle/>
                    <a:p>
                      <a:pPr marL="50800" indent="450215" algn="ctr">
                        <a:spcBef>
                          <a:spcPts val="185"/>
                        </a:spcBef>
                        <a:spcAft>
                          <a:spcPts val="0"/>
                        </a:spcAft>
                      </a:pPr>
                      <a:endParaRPr lang="ru-RU" sz="18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50800" indent="450215" algn="ctr">
                        <a:spcBef>
                          <a:spcPts val="185"/>
                        </a:spcBef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…</a:t>
                      </a:r>
                      <a:endParaRPr lang="ru-RU" sz="18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50800" indent="450215" algn="ctr">
                        <a:spcBef>
                          <a:spcPts val="185"/>
                        </a:spcBef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8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50800" indent="450215" algn="ctr">
                        <a:spcBef>
                          <a:spcPts val="185"/>
                        </a:spcBef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8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50800" indent="450215" algn="ctr">
                        <a:spcBef>
                          <a:spcPts val="185"/>
                        </a:spcBef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8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727781498"/>
                  </a:ext>
                </a:extLst>
              </a:tr>
              <a:tr h="403957">
                <a:tc>
                  <a:txBody>
                    <a:bodyPr/>
                    <a:lstStyle/>
                    <a:p>
                      <a:pPr marL="50800" indent="450215" algn="ctr">
                        <a:spcBef>
                          <a:spcPts val="185"/>
                        </a:spcBef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8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 gridSpan="4">
                  <a:txBody>
                    <a:bodyPr/>
                    <a:lstStyle/>
                    <a:p>
                      <a:pPr marL="50800" indent="450215" algn="ctr">
                        <a:spcBef>
                          <a:spcPts val="185"/>
                        </a:spcBef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5.</a:t>
                      </a:r>
                      <a:r>
                        <a:rPr lang="ru-RU" sz="1800" b="1" spc="-5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800" b="1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Внешкольные</a:t>
                      </a:r>
                      <a:r>
                        <a:rPr lang="ru-RU" sz="1800" b="1" spc="-5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800" b="1" spc="-1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мероприятия</a:t>
                      </a:r>
                      <a:endParaRPr lang="ru-RU" sz="1800" b="1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43181219"/>
                  </a:ext>
                </a:extLst>
              </a:tr>
              <a:tr h="465773">
                <a:tc>
                  <a:txBody>
                    <a:bodyPr/>
                    <a:lstStyle/>
                    <a:p>
                      <a:pPr marL="50800" indent="450215" algn="ctr">
                        <a:spcBef>
                          <a:spcPts val="185"/>
                        </a:spcBef>
                        <a:spcAft>
                          <a:spcPts val="0"/>
                        </a:spcAft>
                      </a:pPr>
                      <a:endParaRPr lang="ru-RU" sz="18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50800" indent="450215" algn="ctr">
                        <a:spcBef>
                          <a:spcPts val="185"/>
                        </a:spcBef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…</a:t>
                      </a:r>
                      <a:endParaRPr lang="ru-RU" sz="18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50800" indent="450215" algn="ctr">
                        <a:spcBef>
                          <a:spcPts val="185"/>
                        </a:spcBef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8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50800" indent="450215" algn="ctr">
                        <a:spcBef>
                          <a:spcPts val="185"/>
                        </a:spcBef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8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50800" indent="450215" algn="ctr">
                        <a:spcBef>
                          <a:spcPts val="185"/>
                        </a:spcBef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8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16668061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5782835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CF56978A-4655-4A25-8694-27A20DC0C36D}"/>
              </a:ext>
            </a:extLst>
          </p:cNvPr>
          <p:cNvSpPr txBox="1"/>
          <p:nvPr/>
        </p:nvSpPr>
        <p:spPr>
          <a:xfrm>
            <a:off x="527537" y="389601"/>
            <a:ext cx="9050216" cy="45243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3200" b="1" dirty="0">
                <a:latin typeface="Calibri" panose="020F0502020204030204" pitchFamily="34" charset="0"/>
                <a:cs typeface="Calibri" panose="020F0502020204030204" pitchFamily="34" charset="0"/>
              </a:rPr>
              <a:t>Отдел воспитания и дополнительного образования Министерства образования Республики Тыва</a:t>
            </a:r>
          </a:p>
          <a:p>
            <a:endParaRPr lang="ru-RU" sz="32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ru-RU" sz="3200" dirty="0">
                <a:latin typeface="Calibri" panose="020F0502020204030204" pitchFamily="34" charset="0"/>
                <a:cs typeface="Calibri" panose="020F0502020204030204" pitchFamily="34" charset="0"/>
              </a:rPr>
              <a:t>Конт. тел.: +7(39422)61949, </a:t>
            </a:r>
          </a:p>
          <a:p>
            <a:r>
              <a:rPr lang="ru-RU" sz="3200" dirty="0" err="1">
                <a:latin typeface="Calibri" panose="020F0502020204030204" pitchFamily="34" charset="0"/>
                <a:cs typeface="Calibri" panose="020F0502020204030204" pitchFamily="34" charset="0"/>
              </a:rPr>
              <a:t>эл.почта</a:t>
            </a:r>
            <a:r>
              <a:rPr lang="ru-RU" sz="3200" dirty="0">
                <a:latin typeface="Calibri" panose="020F0502020204030204" pitchFamily="34" charset="0"/>
                <a:cs typeface="Calibri" panose="020F0502020204030204" pitchFamily="34" charset="0"/>
              </a:rPr>
              <a:t>: </a:t>
            </a:r>
            <a:r>
              <a:rPr lang="ru-RU" sz="3200" dirty="0">
                <a:latin typeface="Calibri" panose="020F0502020204030204" pitchFamily="34" charset="0"/>
                <a:cs typeface="Calibri" panose="020F0502020204030204" pitchFamily="34" charset="0"/>
                <a:hlinkClick r:id="rId2"/>
              </a:rPr>
              <a:t>vospitotdel@rtyva.ru</a:t>
            </a:r>
            <a:r>
              <a:rPr lang="ru-RU" sz="32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r>
              <a:rPr lang="ru-RU" sz="3200" dirty="0">
                <a:latin typeface="Calibri" panose="020F0502020204030204" pitchFamily="34" charset="0"/>
                <a:cs typeface="Calibri" panose="020F0502020204030204" pitchFamily="34" charset="0"/>
              </a:rPr>
              <a:t>сайт: </a:t>
            </a:r>
            <a:r>
              <a:rPr lang="ru-RU" sz="3200" dirty="0">
                <a:latin typeface="Calibri" panose="020F0502020204030204" pitchFamily="34" charset="0"/>
                <a:cs typeface="Calibri" panose="020F0502020204030204" pitchFamily="34" charset="0"/>
                <a:hlinkClick r:id="rId3"/>
              </a:rPr>
              <a:t>https://monrt.rtyva.ru</a:t>
            </a:r>
            <a:r>
              <a:rPr lang="ru-RU" sz="3200" dirty="0">
                <a:latin typeface="Calibri" panose="020F0502020204030204" pitchFamily="34" charset="0"/>
                <a:cs typeface="Calibri" panose="020F0502020204030204" pitchFamily="34" charset="0"/>
              </a:rPr>
              <a:t>  </a:t>
            </a:r>
          </a:p>
          <a:p>
            <a:r>
              <a:rPr lang="ru-RU" sz="3200" dirty="0">
                <a:latin typeface="Calibri" panose="020F0502020204030204" pitchFamily="34" charset="0"/>
                <a:cs typeface="Calibri" panose="020F0502020204030204" pitchFamily="34" charset="0"/>
              </a:rPr>
              <a:t>группа в ВК: </a:t>
            </a:r>
            <a:r>
              <a:rPr lang="ru-RU" sz="3200" dirty="0">
                <a:latin typeface="Calibri" panose="020F0502020204030204" pitchFamily="34" charset="0"/>
                <a:cs typeface="Calibri" panose="020F0502020204030204" pitchFamily="34" charset="0"/>
                <a:hlinkClick r:id="rId4"/>
              </a:rPr>
              <a:t>https://vk.com/minobr_rt</a:t>
            </a:r>
            <a:r>
              <a:rPr lang="ru-RU" sz="3200" dirty="0">
                <a:latin typeface="Calibri" panose="020F0502020204030204" pitchFamily="34" charset="0"/>
                <a:cs typeface="Calibri" panose="020F0502020204030204" pitchFamily="34" charset="0"/>
              </a:rPr>
              <a:t>  </a:t>
            </a:r>
          </a:p>
          <a:p>
            <a:r>
              <a:rPr lang="ru-RU" sz="3200" dirty="0">
                <a:latin typeface="Calibri" panose="020F0502020204030204" pitchFamily="34" charset="0"/>
                <a:cs typeface="Calibri" panose="020F0502020204030204" pitchFamily="34" charset="0"/>
              </a:rPr>
              <a:t>Телеграмм-канал: t.me/</a:t>
            </a:r>
            <a:r>
              <a:rPr lang="ru-RU" sz="3200" dirty="0" err="1">
                <a:latin typeface="Calibri" panose="020F0502020204030204" pitchFamily="34" charset="0"/>
                <a:cs typeface="Calibri" panose="020F0502020204030204" pitchFamily="34" charset="0"/>
              </a:rPr>
              <a:t>minobr_tyva</a:t>
            </a:r>
            <a:r>
              <a:rPr lang="ru-RU" sz="3200" dirty="0">
                <a:latin typeface="Calibri" panose="020F0502020204030204" pitchFamily="34" charset="0"/>
                <a:cs typeface="Calibri" panose="020F0502020204030204" pitchFamily="34" charset="0"/>
              </a:rPr>
              <a:t>  </a:t>
            </a:r>
          </a:p>
        </p:txBody>
      </p:sp>
      <p:pic>
        <p:nvPicPr>
          <p:cNvPr id="9" name="Picture 3" descr="C:\Program Files\Progaramm and failes\ООО\Flag_of_Tashtypsky_selsovet_(Khakassia)_(2012).png">
            <a:extLst>
              <a:ext uri="{FF2B5EF4-FFF2-40B4-BE49-F238E27FC236}">
                <a16:creationId xmlns:a16="http://schemas.microsoft.com/office/drawing/2014/main" id="{AA4C75BD-C2E3-40C5-A8BA-21974444FB1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250" b="96250" l="20167" r="99500">
                        <a14:foregroundMark x1="23333" y1="90750" x2="96167" y2="9225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7553" t="60158" r="424" b="7883"/>
          <a:stretch/>
        </p:blipFill>
        <p:spPr bwMode="auto">
          <a:xfrm>
            <a:off x="4387452" y="5424587"/>
            <a:ext cx="5518548" cy="1433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3" descr="C:\Program Files\Progaramm and failes\ООО\Flag_of_Tashtypsky_selsovet_(Khakassia)_(2012).png">
            <a:extLst>
              <a:ext uri="{FF2B5EF4-FFF2-40B4-BE49-F238E27FC236}">
                <a16:creationId xmlns:a16="http://schemas.microsoft.com/office/drawing/2014/main" id="{A5E5D13D-06A1-4A99-856B-AF0132FD2FA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250" b="96250" l="20167" r="99500">
                        <a14:foregroundMark x1="23333" y1="90750" x2="96167" y2="9225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7553" t="60158" r="424" b="7883"/>
          <a:stretch/>
        </p:blipFill>
        <p:spPr bwMode="auto">
          <a:xfrm flipH="1">
            <a:off x="0" y="5424587"/>
            <a:ext cx="4700954" cy="1433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6" descr="C:\Program Files\Progaramm and failes\ООО\PNG_prozrachnyiy-01-2-600x800.png">
            <a:extLst>
              <a:ext uri="{FF2B5EF4-FFF2-40B4-BE49-F238E27FC236}">
                <a16:creationId xmlns:a16="http://schemas.microsoft.com/office/drawing/2014/main" id="{EB479442-B830-40E0-B73A-8C7A2132997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803" r="25443" b="30397"/>
          <a:stretch/>
        </p:blipFill>
        <p:spPr bwMode="auto">
          <a:xfrm>
            <a:off x="7146726" y="1439179"/>
            <a:ext cx="2743199" cy="54188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0689408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3EB35A85-7D65-4F41-812E-5D8E91B4664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004" t="1985" r="9455" b="86260"/>
          <a:stretch/>
        </p:blipFill>
        <p:spPr>
          <a:xfrm>
            <a:off x="0" y="-30537"/>
            <a:ext cx="9924542" cy="6858000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2E96DD2F-0AE3-40E8-9172-1A979BA9EE7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004" t="1985" r="9455" b="86260"/>
          <a:stretch/>
        </p:blipFill>
        <p:spPr>
          <a:xfrm>
            <a:off x="-12682" y="145559"/>
            <a:ext cx="9943084" cy="991579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A2F74AF-1FBC-4264-812A-B50B7B582A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9292" y="284176"/>
            <a:ext cx="9483969" cy="759178"/>
          </a:xfrm>
        </p:spPr>
        <p:txBody>
          <a:bodyPr>
            <a:normAutofit/>
          </a:bodyPr>
          <a:lstStyle/>
          <a:p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Нормативно-правовое обеспечение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5B235C7-93C1-4571-AABA-811F459216D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9291" y="1275755"/>
            <a:ext cx="9483969" cy="5436686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Федеральный закон от 29.12.2012 г. № 273-ФЗ «Об образовании в Российской Федерации»;</a:t>
            </a:r>
          </a:p>
          <a:p>
            <a:pPr marL="0" indent="0" algn="just">
              <a:buNone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Стратегия развития воспитания в Российской Федерации на период до 2025 года (Распоряжение Правительства Российской Федерации от 29.05.2015 № 996-р) и Плана мероприятий по её реализации в 2021-2025 гг. (Распоряжение Правительства Российской Федерации от 12.11.2020 № 2945-р);</a:t>
            </a:r>
          </a:p>
          <a:p>
            <a:pPr marL="0" indent="0" algn="just">
              <a:buNone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Стратегия национальной безопасности Российской Федерации (Указ Президента Российской Федерации от 02.07.2021 № 400);</a:t>
            </a:r>
          </a:p>
          <a:p>
            <a:pPr marL="0" indent="0" algn="just">
              <a:buNone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Федеральные государственные образовательные стандарты начального общего образования (Приказ Минпросвещения России от 31.05.2021 № 286),  основного  общего  образования  (Приказ  Минпросвещения России от 31.05.2021 № 287), среднего общего образования (Приказ Минобрнауки России от 17.05.2012 № 413);</a:t>
            </a:r>
          </a:p>
          <a:p>
            <a:pPr marL="0" indent="0" algn="just">
              <a:buNone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Концепция духовно-нравственного развития и воспитания детей и молодежи Республики Тыва до 2025 г. (Постановление Правительства Республики Тыва от 12 февраля 2019 г. № 73).</a:t>
            </a:r>
          </a:p>
          <a:p>
            <a:pPr marL="0" indent="0" algn="just">
              <a:buNone/>
            </a:pP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0389615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3EB35A85-7D65-4F41-812E-5D8E91B4664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004" t="1985" r="9455" b="86260"/>
          <a:stretch/>
        </p:blipFill>
        <p:spPr>
          <a:xfrm>
            <a:off x="0" y="-30537"/>
            <a:ext cx="9924542" cy="6858000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2E96DD2F-0AE3-40E8-9172-1A979BA9EE7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004" t="1985" r="9455" b="86260"/>
          <a:stretch/>
        </p:blipFill>
        <p:spPr>
          <a:xfrm>
            <a:off x="-12682" y="145559"/>
            <a:ext cx="9943084" cy="968134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A2F74AF-1FBC-4264-812A-B50B7B582A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9292" y="284176"/>
            <a:ext cx="9483969" cy="712286"/>
          </a:xfrm>
        </p:spPr>
        <p:txBody>
          <a:bodyPr>
            <a:normAutofit/>
          </a:bodyPr>
          <a:lstStyle/>
          <a:p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Программа включает три раздела: 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5B235C7-93C1-4571-AABA-811F459216D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9292" y="1460695"/>
            <a:ext cx="9390184" cy="4700762"/>
          </a:xfrm>
        </p:spPr>
        <p:txBody>
          <a:bodyPr>
            <a:normAutofit fontScale="85000" lnSpcReduction="20000"/>
          </a:bodyPr>
          <a:lstStyle/>
          <a:p>
            <a:pPr algn="just"/>
            <a:r>
              <a:rPr lang="ru-RU" sz="40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Целевой</a:t>
            </a:r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ru-RU" sz="4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обязательный;</a:t>
            </a:r>
          </a:p>
          <a:p>
            <a:pPr algn="just"/>
            <a:r>
              <a:rPr lang="ru-RU" sz="40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Содержательный и организационный</a:t>
            </a:r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ru-RU" sz="4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можно внести изменения с учетом особенностей ОО </a:t>
            </a:r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4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организационно-правовой формой, контингентом обучающихся и их родителей (законных представителей), направленностью образовательной программы, в том числе предусматривающей углублённое изучение отдельных учебных предметов, учитывающей этнокультурные интересы, особые образовательные потребности обучающихся и др.</a:t>
            </a:r>
          </a:p>
        </p:txBody>
      </p:sp>
    </p:spTree>
    <p:extLst>
      <p:ext uri="{BB962C8B-B14F-4D97-AF65-F5344CB8AC3E}">
        <p14:creationId xmlns:p14="http://schemas.microsoft.com/office/powerpoint/2010/main" val="112926514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3EB35A85-7D65-4F41-812E-5D8E91B4664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004" t="1985" r="9455" b="86260"/>
          <a:stretch/>
        </p:blipFill>
        <p:spPr>
          <a:xfrm>
            <a:off x="0" y="-30537"/>
            <a:ext cx="9924542" cy="6858000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2E96DD2F-0AE3-40E8-9172-1A979BA9EE7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004" t="1985" r="9455" b="86260"/>
          <a:stretch/>
        </p:blipFill>
        <p:spPr>
          <a:xfrm>
            <a:off x="-12682" y="145559"/>
            <a:ext cx="9943084" cy="933995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A2F74AF-1FBC-4264-812A-B50B7B582A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9292" y="214867"/>
            <a:ext cx="9483969" cy="864687"/>
          </a:xfrm>
        </p:spPr>
        <p:txBody>
          <a:bodyPr>
            <a:normAutofit/>
          </a:bodyPr>
          <a:lstStyle/>
          <a:p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Целевой раздел: 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5B235C7-93C1-4571-AABA-811F459216D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9293" y="1418492"/>
            <a:ext cx="9483968" cy="5293950"/>
          </a:xfrm>
        </p:spPr>
        <p:txBody>
          <a:bodyPr>
            <a:normAutofit lnSpcReduction="10000"/>
          </a:bodyPr>
          <a:lstStyle/>
          <a:p>
            <a:pPr marL="0" indent="0" algn="just">
              <a:buNone/>
            </a:pPr>
            <a:r>
              <a:rPr lang="ru-RU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	Родители (законные представители) несовершеннолетних обучающихся имеют преимущественное право на воспитание своих детей перед всеми другими лицами.</a:t>
            </a:r>
          </a:p>
          <a:p>
            <a:pPr marL="0" indent="0" algn="just">
              <a:buNone/>
            </a:pP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Приоритетной задачей Российской Федерации в сфере воспитания детей является </a:t>
            </a:r>
            <a:r>
              <a:rPr lang="ru-RU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развитие высоконравственной личности, разделяющей российские традиционные духовные ценности, обладающей актуальными знаниями и умениями, способной реализовать свой потенциал в условиях современного общества, готовой к мирному созиданию и защите Отечества.</a:t>
            </a:r>
          </a:p>
        </p:txBody>
      </p:sp>
    </p:spTree>
    <p:extLst>
      <p:ext uri="{BB962C8B-B14F-4D97-AF65-F5344CB8AC3E}">
        <p14:creationId xmlns:p14="http://schemas.microsoft.com/office/powerpoint/2010/main" val="301784677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3EB35A85-7D65-4F41-812E-5D8E91B4664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004" t="1985" r="9455" b="86260"/>
          <a:stretch/>
        </p:blipFill>
        <p:spPr>
          <a:xfrm>
            <a:off x="0" y="-30537"/>
            <a:ext cx="9924542" cy="6858000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2E96DD2F-0AE3-40E8-9172-1A979BA9EE7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004" t="1985" r="9455" b="86260"/>
          <a:stretch/>
        </p:blipFill>
        <p:spPr>
          <a:xfrm>
            <a:off x="-12682" y="145559"/>
            <a:ext cx="9943084" cy="1003304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A2F74AF-1FBC-4264-812A-B50B7B582A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9292" y="214867"/>
            <a:ext cx="9483969" cy="864687"/>
          </a:xfrm>
        </p:spPr>
        <p:txBody>
          <a:bodyPr>
            <a:normAutofit fontScale="90000"/>
          </a:bodyPr>
          <a:lstStyle/>
          <a:p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Цель и задачи воспитания обучающихся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5B235C7-93C1-4571-AABA-811F459216D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9293" y="1218171"/>
            <a:ext cx="9483968" cy="5639829"/>
          </a:xfrm>
        </p:spPr>
        <p:txBody>
          <a:bodyPr>
            <a:normAutofit fontScale="77500" lnSpcReduction="20000"/>
          </a:bodyPr>
          <a:lstStyle/>
          <a:p>
            <a:pPr marL="0" indent="0" algn="just">
              <a:buNone/>
            </a:pPr>
            <a:r>
              <a:rPr lang="ru-RU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Современный российский национальный воспитательный идеал </a:t>
            </a:r>
            <a:r>
              <a:rPr lang="ru-RU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высоконравственный, творческий, компетентный гражданин России, принимающий судьбу Отечества как свою личную, осознающий ответственность за настоящее и будущее страны, укоренённый в духовных и культурных традициях многонационального народа Российской Федерации.</a:t>
            </a:r>
          </a:p>
          <a:p>
            <a:pPr marL="0" indent="0" algn="just">
              <a:buNone/>
            </a:pP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Цель воспитания, воспитательной деятельности в общеобразовательной организации: </a:t>
            </a:r>
            <a:r>
              <a:rPr lang="ru-RU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создание условий для личностного развития обучающихся, их самоопределения и социализации на основе социокультурных, духовно-нравственных ценностей и принятых в российском обществе правил и норм поведения в интересах человека, семьи, общества и государства, формирование у обучающихся чувства патриотизма, гражданственности, уважения к памяти защитников Отечества и подвигам Героев Отечества, закону и правопорядку, человеку труда и старшему поколению, взаимного уважения, бережного отношения к культурному наследию и традициям многонационального народа Российской Федерации, природе и окружающей среде.</a:t>
            </a:r>
          </a:p>
        </p:txBody>
      </p:sp>
    </p:spTree>
    <p:extLst>
      <p:ext uri="{BB962C8B-B14F-4D97-AF65-F5344CB8AC3E}">
        <p14:creationId xmlns:p14="http://schemas.microsoft.com/office/powerpoint/2010/main" val="399679016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3EB35A85-7D65-4F41-812E-5D8E91B4664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004" t="1985" r="9455" b="86260"/>
          <a:stretch/>
        </p:blipFill>
        <p:spPr>
          <a:xfrm>
            <a:off x="0" y="-30537"/>
            <a:ext cx="9924542" cy="6858000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2E96DD2F-0AE3-40E8-9172-1A979BA9EE7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004" t="1985" r="9455" b="86260"/>
          <a:stretch/>
        </p:blipFill>
        <p:spPr>
          <a:xfrm>
            <a:off x="-12682" y="145559"/>
            <a:ext cx="9943084" cy="1003304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A2F74AF-1FBC-4264-812A-B50B7B582A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9292" y="214867"/>
            <a:ext cx="9483969" cy="864687"/>
          </a:xfrm>
        </p:spPr>
        <p:txBody>
          <a:bodyPr>
            <a:normAutofit/>
          </a:bodyPr>
          <a:lstStyle/>
          <a:p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Задачи воспитания 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5B235C7-93C1-4571-AABA-811F459216D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9293" y="1218171"/>
            <a:ext cx="9483968" cy="5639829"/>
          </a:xfrm>
        </p:spPr>
        <p:txBody>
          <a:bodyPr>
            <a:normAutofit lnSpcReduction="10000"/>
          </a:bodyPr>
          <a:lstStyle/>
          <a:p>
            <a:pPr marL="0" indent="0" algn="just">
              <a:buNone/>
            </a:pPr>
            <a:r>
              <a:rPr lang="ru-RU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Задачи воспитания обучающихся в ОО: </a:t>
            </a:r>
            <a:r>
              <a:rPr lang="ru-RU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усвоение ими знаний, норм, духовно-нравственных ценностей, традиций, которые выработало российское общество (социально значимых знаний); формирование и развитие личностных отношений к этим нормам, ценностям, традициям (их освоение, принятие); приобретение соответствующего этим нормам, ценностям, традициям социо- культурного опыта поведения, общения, межличностных и социальных отношений, применения полученных знаний; достижение личностных результатов освоения общеобразовательных программ в соответствии с ФГОС.</a:t>
            </a:r>
            <a:endParaRPr lang="ru-RU" sz="32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6302012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3EB35A85-7D65-4F41-812E-5D8E91B4664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004" t="1985" r="9455" b="86260"/>
          <a:stretch/>
        </p:blipFill>
        <p:spPr>
          <a:xfrm>
            <a:off x="0" y="-30537"/>
            <a:ext cx="9924542" cy="6858000"/>
          </a:xfrm>
          <a:prstGeom prst="rect">
            <a:avLst/>
          </a:prstGeom>
        </p:spPr>
      </p:pic>
      <p:sp>
        <p:nvSpPr>
          <p:cNvPr id="3" name="Объект 2">
            <a:extLst>
              <a:ext uri="{FF2B5EF4-FFF2-40B4-BE49-F238E27FC236}">
                <a16:creationId xmlns:a16="http://schemas.microsoft.com/office/drawing/2014/main" id="{05B235C7-93C1-4571-AABA-811F459216D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9293" y="679938"/>
            <a:ext cx="9483968" cy="5967048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Воспитательная деятельность в общеобразовательной </a:t>
            </a:r>
            <a:r>
              <a:rPr lang="ru-RU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организации планируется и осуществляется на основе аксиологического, антропологического, культурно-исторического, системно-деятельностного, личностно-ориентированного подходов и с учётом принципов воспитания: гуманистической направленности воспитания, совместной деятельности детей и взрослых, следования нравственному примеру, безопасной жизнедеятельности, </a:t>
            </a:r>
            <a:r>
              <a:rPr lang="ru-RU" sz="32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инклюзивности</a:t>
            </a:r>
            <a:r>
              <a:rPr lang="ru-RU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32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возрастосообразности</a:t>
            </a:r>
            <a:r>
              <a:rPr lang="ru-RU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98342057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3EB35A85-7D65-4F41-812E-5D8E91B4664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004" t="1985" r="9455" b="86260"/>
          <a:stretch/>
        </p:blipFill>
        <p:spPr>
          <a:xfrm>
            <a:off x="0" y="-30537"/>
            <a:ext cx="9924542" cy="6858000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2E96DD2F-0AE3-40E8-9172-1A979BA9EE7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004" t="1985" r="9455" b="86260"/>
          <a:stretch/>
        </p:blipFill>
        <p:spPr>
          <a:xfrm>
            <a:off x="-12682" y="145559"/>
            <a:ext cx="9943084" cy="757119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A2F74AF-1FBC-4264-812A-B50B7B582A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9292" y="214868"/>
            <a:ext cx="9483969" cy="687810"/>
          </a:xfrm>
        </p:spPr>
        <p:txBody>
          <a:bodyPr>
            <a:normAutofit/>
          </a:bodyPr>
          <a:lstStyle/>
          <a:p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направления воспитания 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5B235C7-93C1-4571-AABA-811F459216D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9292" y="971987"/>
            <a:ext cx="9496651" cy="5740453"/>
          </a:xfrm>
        </p:spPr>
        <p:txBody>
          <a:bodyPr>
            <a:normAutofit/>
          </a:bodyPr>
          <a:lstStyle/>
          <a:p>
            <a:pPr marL="0" indent="0" algn="just">
              <a:lnSpc>
                <a:spcPct val="100000"/>
              </a:lnSpc>
              <a:spcBef>
                <a:spcPts val="300"/>
              </a:spcBef>
              <a:buNone/>
            </a:pPr>
            <a:r>
              <a:rPr lang="ru-RU" sz="11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Программа реализуется в единстве учебной и воспитательной деятельности общеобразовательной организации по основным направлениям воспитания в соответствии с ФГОС:</a:t>
            </a:r>
          </a:p>
          <a:p>
            <a:pPr marL="0" indent="0" algn="just">
              <a:lnSpc>
                <a:spcPct val="100000"/>
              </a:lnSpc>
              <a:spcBef>
                <a:spcPts val="300"/>
              </a:spcBef>
              <a:buNone/>
            </a:pPr>
            <a:r>
              <a:rPr lang="ru-RU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гражданское воспитание;</a:t>
            </a:r>
          </a:p>
          <a:p>
            <a:pPr marL="0" indent="0" algn="just">
              <a:lnSpc>
                <a:spcPct val="100000"/>
              </a:lnSpc>
              <a:spcBef>
                <a:spcPts val="300"/>
              </a:spcBef>
              <a:buNone/>
            </a:pPr>
            <a:r>
              <a:rPr lang="ru-RU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патриотическое воспитание;</a:t>
            </a:r>
          </a:p>
          <a:p>
            <a:pPr marL="0" indent="0" algn="just">
              <a:lnSpc>
                <a:spcPct val="100000"/>
              </a:lnSpc>
              <a:spcBef>
                <a:spcPts val="300"/>
              </a:spcBef>
              <a:buNone/>
            </a:pPr>
            <a:r>
              <a:rPr lang="ru-RU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духовно-нравственное воспитание;</a:t>
            </a:r>
          </a:p>
          <a:p>
            <a:pPr marL="0" indent="0" algn="just">
              <a:lnSpc>
                <a:spcPct val="100000"/>
              </a:lnSpc>
              <a:spcBef>
                <a:spcPts val="300"/>
              </a:spcBef>
              <a:buNone/>
            </a:pPr>
            <a:r>
              <a:rPr lang="ru-RU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эстетическое воспитание;</a:t>
            </a:r>
          </a:p>
          <a:p>
            <a:pPr marL="0" indent="0" algn="just">
              <a:lnSpc>
                <a:spcPct val="100000"/>
              </a:lnSpc>
              <a:spcBef>
                <a:spcPts val="300"/>
              </a:spcBef>
              <a:buNone/>
            </a:pPr>
            <a:r>
              <a:rPr lang="ru-RU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физическое воспитание;</a:t>
            </a:r>
          </a:p>
          <a:p>
            <a:pPr marL="0" indent="0" algn="just">
              <a:lnSpc>
                <a:spcPct val="100000"/>
              </a:lnSpc>
              <a:spcBef>
                <a:spcPts val="300"/>
              </a:spcBef>
              <a:buNone/>
            </a:pPr>
            <a:r>
              <a:rPr lang="ru-RU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трудовое воспитание;</a:t>
            </a:r>
          </a:p>
          <a:p>
            <a:pPr marL="0" indent="0" algn="just">
              <a:lnSpc>
                <a:spcPct val="100000"/>
              </a:lnSpc>
              <a:spcBef>
                <a:spcPts val="300"/>
              </a:spcBef>
              <a:buNone/>
            </a:pPr>
            <a:r>
              <a:rPr lang="ru-RU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экологическое воспитание;</a:t>
            </a:r>
          </a:p>
          <a:p>
            <a:pPr marL="0" indent="0" algn="just">
              <a:lnSpc>
                <a:spcPct val="100000"/>
              </a:lnSpc>
              <a:spcBef>
                <a:spcPts val="300"/>
              </a:spcBef>
              <a:buNone/>
            </a:pPr>
            <a:r>
              <a:rPr lang="ru-RU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воспитание ценностей научного познания</a:t>
            </a:r>
            <a:r>
              <a:rPr lang="ru-RU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61108462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3EB35A85-7D65-4F41-812E-5D8E91B4664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004" t="1985" r="9455" b="86260"/>
          <a:stretch/>
        </p:blipFill>
        <p:spPr>
          <a:xfrm>
            <a:off x="0" y="-30537"/>
            <a:ext cx="9924542" cy="6858000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2E96DD2F-0AE3-40E8-9172-1A979BA9EE7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004" t="1985" r="9455" b="86260"/>
          <a:stretch/>
        </p:blipFill>
        <p:spPr>
          <a:xfrm>
            <a:off x="-12682" y="145559"/>
            <a:ext cx="9943084" cy="757119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A2F74AF-1FBC-4264-812A-B50B7B582A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9292" y="214868"/>
            <a:ext cx="9483969" cy="687810"/>
          </a:xfrm>
        </p:spPr>
        <p:txBody>
          <a:bodyPr>
            <a:normAutofit/>
          </a:bodyPr>
          <a:lstStyle/>
          <a:p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Целевые ориентиры воспитания 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5B235C7-93C1-4571-AABA-811F459216D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9292" y="971987"/>
            <a:ext cx="9496651" cy="5740453"/>
          </a:xfrm>
        </p:spPr>
        <p:txBody>
          <a:bodyPr>
            <a:normAutofit/>
          </a:bodyPr>
          <a:lstStyle/>
          <a:p>
            <a:pPr marL="0" indent="0" algn="just">
              <a:lnSpc>
                <a:spcPct val="100000"/>
              </a:lnSpc>
              <a:spcBef>
                <a:spcPts val="300"/>
              </a:spcBef>
              <a:buNone/>
            </a:pPr>
            <a:r>
              <a:rPr lang="ru-RU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	Целевые ориентиры результатов в воспитании, развитии личности обучающихся, на достижение которых должна быть направлена деятельность педагогического коллектива для выполнения требований ФГОС.</a:t>
            </a:r>
          </a:p>
          <a:p>
            <a:pPr marL="0" indent="0" algn="just">
              <a:lnSpc>
                <a:spcPct val="100000"/>
              </a:lnSpc>
              <a:spcBef>
                <a:spcPts val="300"/>
              </a:spcBef>
              <a:buNone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Целевые ориентиры определены в соответствии с инвариантным содержанием воспитания обучающихся на основе российских базовых (гражданских, конституционных) ценностей, обеспечивают единство воспитания, воспитательного пространства.</a:t>
            </a:r>
          </a:p>
          <a:p>
            <a:pPr marL="0" indent="0" algn="just">
              <a:lnSpc>
                <a:spcPct val="100000"/>
              </a:lnSpc>
              <a:spcBef>
                <a:spcPts val="300"/>
              </a:spcBef>
              <a:buNone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Целевые ориентиры результатов воспитания сформулированы на уровнях:</a:t>
            </a:r>
          </a:p>
          <a:p>
            <a:pPr algn="just">
              <a:lnSpc>
                <a:spcPct val="100000"/>
              </a:lnSpc>
              <a:spcBef>
                <a:spcPts val="300"/>
              </a:spcBef>
              <a:buFontTx/>
              <a:buChar char="-"/>
            </a:pPr>
            <a:r>
              <a:rPr lang="ru-RU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начального общего;</a:t>
            </a:r>
          </a:p>
          <a:p>
            <a:pPr algn="just">
              <a:lnSpc>
                <a:spcPct val="100000"/>
              </a:lnSpc>
              <a:spcBef>
                <a:spcPts val="300"/>
              </a:spcBef>
              <a:buFontTx/>
              <a:buChar char="-"/>
            </a:pPr>
            <a:r>
              <a:rPr lang="ru-RU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основного общего;</a:t>
            </a:r>
          </a:p>
          <a:p>
            <a:pPr algn="just">
              <a:lnSpc>
                <a:spcPct val="100000"/>
              </a:lnSpc>
              <a:spcBef>
                <a:spcPts val="300"/>
              </a:spcBef>
              <a:buFontTx/>
              <a:buChar char="-"/>
            </a:pPr>
            <a:r>
              <a:rPr lang="ru-RU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среднего общего образования по направлениям воспитания в соответствии с ФГОС.</a:t>
            </a:r>
          </a:p>
        </p:txBody>
      </p:sp>
    </p:spTree>
    <p:extLst>
      <p:ext uri="{BB962C8B-B14F-4D97-AF65-F5344CB8AC3E}">
        <p14:creationId xmlns:p14="http://schemas.microsoft.com/office/powerpoint/2010/main" val="347861798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каймление">
  <a:themeElements>
    <a:clrScheme name="Окаймление">
      <a:dk1>
        <a:srgbClr val="2C2C2C"/>
      </a:dk1>
      <a:lt1>
        <a:srgbClr val="FFFFFF"/>
      </a:lt1>
      <a:dk2>
        <a:srgbClr val="099BDD"/>
      </a:dk2>
      <a:lt2>
        <a:srgbClr val="F2F2F2"/>
      </a:lt2>
      <a:accent1>
        <a:srgbClr val="FFC000"/>
      </a:accent1>
      <a:accent2>
        <a:srgbClr val="A5D028"/>
      </a:accent2>
      <a:accent3>
        <a:srgbClr val="08CC78"/>
      </a:accent3>
      <a:accent4>
        <a:srgbClr val="F24099"/>
      </a:accent4>
      <a:accent5>
        <a:srgbClr val="828288"/>
      </a:accent5>
      <a:accent6>
        <a:srgbClr val="F56617"/>
      </a:accent6>
      <a:hlink>
        <a:srgbClr val="005DBA"/>
      </a:hlink>
      <a:folHlink>
        <a:srgbClr val="6C606A"/>
      </a:folHlink>
    </a:clrScheme>
    <a:fontScheme name="Окаймление">
      <a:maj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Окаймление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120000"/>
                <a:lumMod val="107000"/>
              </a:schemeClr>
            </a:gs>
            <a:gs pos="50000">
              <a:schemeClr val="phClr">
                <a:tint val="70000"/>
                <a:satMod val="124000"/>
                <a:lumMod val="103000"/>
              </a:schemeClr>
            </a:gs>
            <a:gs pos="100000">
              <a:schemeClr val="phClr">
                <a:tint val="85000"/>
                <a:satMod val="12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5000"/>
                <a:shade val="98000"/>
                <a:satMod val="110000"/>
                <a:lumMod val="103000"/>
              </a:schemeClr>
            </a:gs>
            <a:gs pos="50000">
              <a:schemeClr val="phClr">
                <a:shade val="85000"/>
                <a:satMod val="105000"/>
                <a:lumMod val="100000"/>
              </a:schemeClr>
            </a:gs>
            <a:gs pos="100000">
              <a:schemeClr val="phClr">
                <a:shade val="60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5875" dir="5400000" algn="ctr" rotWithShape="0">
              <a:srgbClr val="000000">
                <a:alpha val="68000"/>
              </a:srgbClr>
            </a:outerShdw>
          </a:effectLst>
        </a:effectStyle>
        <a:effectStyle>
          <a:effectLst>
            <a:outerShdw blurRad="88900" dist="2794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/>
              <a:schemeClr val="phClr">
                <a:shade val="91000"/>
                <a:satMod val="105000"/>
              </a:schemeClr>
            </a:duotone>
          </a:blip>
          <a:tile tx="0" ty="0" sx="100000" sy="100000" flip="none" algn="tl"/>
        </a:blipFill>
        <a:gradFill rotWithShape="1">
          <a:gsLst>
            <a:gs pos="0">
              <a:schemeClr val="phClr">
                <a:tint val="100000"/>
                <a:shade val="0"/>
                <a:satMod val="100000"/>
              </a:schemeClr>
            </a:gs>
            <a:gs pos="100000">
              <a:schemeClr val="phClr">
                <a:shade val="100000"/>
                <a:satMod val="10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nded" id="{98DFF888-2449-4D28-977C-6306C017633E}" vid="{9792607F-9579-4224-82FF-9C88C3E1E53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TM03090430[[fn=Окаймление]]</Template>
  <TotalTime>1584</TotalTime>
  <Words>1730</Words>
  <Application>Microsoft Office PowerPoint</Application>
  <PresentationFormat>Лист A4 (210x297 мм)</PresentationFormat>
  <Paragraphs>130</Paragraphs>
  <Slides>19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6" baseType="lpstr">
      <vt:lpstr>Arial</vt:lpstr>
      <vt:lpstr>Calibri</vt:lpstr>
      <vt:lpstr>Corbel</vt:lpstr>
      <vt:lpstr>Times New Roman</vt:lpstr>
      <vt:lpstr>Trebuchet MS</vt:lpstr>
      <vt:lpstr>Wingdings</vt:lpstr>
      <vt:lpstr>Окаймление</vt:lpstr>
      <vt:lpstr>«Внедрение и методическое обеспечение рабочих программ воспитания  в образовательных организациях  с учетом обновлений и дополнений 2022 г.»</vt:lpstr>
      <vt:lpstr>Нормативно-правовое обеспечение</vt:lpstr>
      <vt:lpstr>Программа включает три раздела: </vt:lpstr>
      <vt:lpstr>Целевой раздел: </vt:lpstr>
      <vt:lpstr>Цель и задачи воспитания обучающихся</vt:lpstr>
      <vt:lpstr>Задачи воспитания </vt:lpstr>
      <vt:lpstr>Презентация PowerPoint</vt:lpstr>
      <vt:lpstr>направления воспитания </vt:lpstr>
      <vt:lpstr>Целевые ориентиры воспитания </vt:lpstr>
      <vt:lpstr>СОДЕРЖАТЕЛЬНая часть.  Уклад общеобразовательной организации</vt:lpstr>
      <vt:lpstr>Виды, формы и содержание воспитательной деятельности</vt:lpstr>
      <vt:lpstr>ОРГАНИЗАЦИОННЫЙ. Кадровое обеспечение</vt:lpstr>
      <vt:lpstr>ОРГАНИЗАЦИОННЫЙ. Нормативно-методическое обеспечение</vt:lpstr>
      <vt:lpstr>ОРГАНИЗАЦИОННЫЙ. Требования к условиям работы с обучающимися с особыми образовательными потребностями</vt:lpstr>
      <vt:lpstr>Система поощрения социальной успешности и проявлений активной жизненной позиции обучающихся</vt:lpstr>
      <vt:lpstr>Анализ воспитательного процесса</vt:lpstr>
      <vt:lpstr>Презентация PowerPoint</vt:lpstr>
      <vt:lpstr>КАЛЕНДАРНЫЙ ПЛАН ВОСПИТАТЕЛЬНОЙ РАБОТЫ ОРГАНИЗАЦИИ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Профилактическая работа                              в образовательных организациях Республики  Тыва</dc:title>
  <dc:creator>User</dc:creator>
  <cp:lastModifiedBy>User</cp:lastModifiedBy>
  <cp:revision>41</cp:revision>
  <dcterms:created xsi:type="dcterms:W3CDTF">2022-05-19T09:50:35Z</dcterms:created>
  <dcterms:modified xsi:type="dcterms:W3CDTF">2022-08-02T11:05:57Z</dcterms:modified>
</cp:coreProperties>
</file>